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4" r:id="rId12"/>
    <p:sldId id="285" r:id="rId13"/>
    <p:sldId id="286"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68"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3F30A9-57CD-4B5D-A472-0A7350660F79}" type="datetimeFigureOut">
              <a:rPr lang="en-029" smtClean="0"/>
              <a:pPr/>
              <a:t>11/12/2014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D752BC17-946F-4575-9BE3-D81A21705971}" type="slidenum">
              <a:rPr lang="en-029" smtClean="0"/>
              <a:pPr/>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F30A9-57CD-4B5D-A472-0A7350660F79}" type="datetimeFigureOut">
              <a:rPr lang="en-029" smtClean="0"/>
              <a:pPr/>
              <a:t>11/12/2014</a:t>
            </a:fld>
            <a:endParaRPr lang="en-029"/>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2BC17-946F-4575-9BE3-D81A21705971}" type="slidenum">
              <a:rPr lang="en-029" smtClean="0"/>
              <a:pPr/>
              <a:t>‹#›</a:t>
            </a:fld>
            <a:endParaRPr lang="en-02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rarticlelibrary.com/wp-content/uploads/2013/12/clip_image00280.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rarticlelibrary.com/wp-content/uploads/2013/12/clip_image00426.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rarticlelibrary.com/wp-content/uploads/2013/12/clip_image00613.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ourarticlelibrary.com/wp-content/uploads/2013/12/clip_image0121.jp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b="1" dirty="0" smtClean="0">
                <a:solidFill>
                  <a:srgbClr val="FF0000"/>
                </a:solidFill>
                <a:latin typeface="Times New Roman" pitchFamily="18" charset="0"/>
                <a:cs typeface="Times New Roman" pitchFamily="18" charset="0"/>
              </a:rPr>
              <a:t>UNIT FOUR</a:t>
            </a:r>
            <a:endParaRPr lang="en-029"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029" sz="4400" b="1" dirty="0" smtClean="0">
                <a:solidFill>
                  <a:srgbClr val="FF0000"/>
                </a:solidFill>
                <a:latin typeface="Times New Roman" pitchFamily="18" charset="0"/>
                <a:cs typeface="Times New Roman" pitchFamily="18" charset="0"/>
              </a:rPr>
              <a:t>ORGANIZATIOAL STRUCTURE</a:t>
            </a:r>
            <a:endParaRPr lang="en-029" sz="4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buNone/>
            </a:pPr>
            <a:r>
              <a:rPr lang="en-US" sz="4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Informal Organization </a:t>
            </a:r>
            <a:r>
              <a:rPr lang="en-US" sz="4000" b="1" dirty="0" smtClean="0">
                <a:solidFill>
                  <a:srgbClr val="002060"/>
                </a:solidFill>
                <a:latin typeface="Times New Roman" pitchFamily="18" charset="0"/>
                <a:cs typeface="Times New Roman" pitchFamily="18" charset="0"/>
              </a:rPr>
              <a:t>an informal organization is the set of evolving relationships and patterns of human interaction within an organization which are not officially presented. Alongside the formal organization, an informal organization structure exists which consists of informal relationships created not by officially designated managers but by organizational members at every level. </a:t>
            </a:r>
            <a:endParaRPr lang="en-029" sz="4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rgbClr val="C00000"/>
                </a:solidFill>
                <a:latin typeface="Times New Roman" pitchFamily="18" charset="0"/>
                <a:cs typeface="Times New Roman" pitchFamily="18" charset="0"/>
              </a:rPr>
              <a:t>CHARACTERISTICS INFORMAL ORGANIZATION  </a:t>
            </a:r>
            <a:endParaRPr lang="en-029"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5334000"/>
          </a:xfrm>
        </p:spPr>
        <p:txBody>
          <a:bodyPr>
            <a:normAutofit fontScale="92500" lnSpcReduction="10000"/>
          </a:bodyPr>
          <a:lstStyle/>
          <a:p>
            <a:pPr fontAlgn="base">
              <a:buFont typeface="Wingdings" pitchFamily="2" charset="2"/>
              <a:buChar char="Ø"/>
            </a:pPr>
            <a:r>
              <a:rPr lang="en-US" b="1" dirty="0" smtClean="0">
                <a:solidFill>
                  <a:srgbClr val="002060"/>
                </a:solidFill>
                <a:latin typeface="Times New Roman" pitchFamily="18" charset="0"/>
                <a:cs typeface="Times New Roman" pitchFamily="18" charset="0"/>
              </a:rPr>
              <a:t>Its members are joined together to satisfy their personal needs (needs for affiliation, friendship etc.)</a:t>
            </a:r>
            <a:endParaRPr lang="en-029"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2060"/>
                </a:solidFill>
                <a:latin typeface="Times New Roman" pitchFamily="18" charset="0"/>
                <a:cs typeface="Times New Roman" pitchFamily="18" charset="0"/>
              </a:rPr>
              <a:t>It is continuously changing:</a:t>
            </a:r>
            <a:endParaRPr lang="en-029"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2060"/>
                </a:solidFill>
                <a:latin typeface="Times New Roman" pitchFamily="18" charset="0"/>
                <a:cs typeface="Times New Roman" pitchFamily="18" charset="0"/>
              </a:rPr>
              <a:t>The informal organization is dynamic.</a:t>
            </a:r>
            <a:endParaRPr lang="en-029"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2060"/>
                </a:solidFill>
                <a:latin typeface="Times New Roman" pitchFamily="18" charset="0"/>
                <a:cs typeface="Times New Roman" pitchFamily="18" charset="0"/>
              </a:rPr>
              <a:t>It involves members from various organizational levels.</a:t>
            </a:r>
            <a:endParaRPr lang="en-029"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2060"/>
                </a:solidFill>
                <a:latin typeface="Times New Roman" pitchFamily="18" charset="0"/>
                <a:cs typeface="Times New Roman" pitchFamily="18" charset="0"/>
              </a:rPr>
              <a:t>It is affected by relationship outside the firm.</a:t>
            </a:r>
            <a:endParaRPr lang="en-029"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2060"/>
                </a:solidFill>
                <a:latin typeface="Times New Roman" pitchFamily="18" charset="0"/>
                <a:cs typeface="Times New Roman" pitchFamily="18" charset="0"/>
              </a:rPr>
              <a:t>It has a pecking order: certain people are assigned greater importance than others by the informal group.</a:t>
            </a:r>
            <a:endParaRPr lang="en-029" b="1" dirty="0" smtClean="0">
              <a:solidFill>
                <a:srgbClr val="002060"/>
              </a:solidFill>
              <a:latin typeface="Times New Roman" pitchFamily="18" charset="0"/>
              <a:cs typeface="Times New Roman" pitchFamily="18" charset="0"/>
            </a:endParaRPr>
          </a:p>
          <a:p>
            <a:endParaRPr lang="en-029"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fontAlgn="base">
              <a:buNone/>
            </a:pPr>
            <a:r>
              <a:rPr lang="en-US" b="1" dirty="0" smtClean="0">
                <a:solidFill>
                  <a:srgbClr val="C00000"/>
                </a:solidFill>
                <a:latin typeface="Times New Roman" pitchFamily="18" charset="0"/>
                <a:cs typeface="Times New Roman" pitchFamily="18" charset="0"/>
              </a:rPr>
              <a:t>BENEFITS OF INFORMAL ORGANIZATION:</a:t>
            </a:r>
            <a:endParaRPr lang="en-029" b="1" dirty="0" smtClean="0">
              <a:solidFill>
                <a:srgbClr val="C0000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assists in accomplishing the work faster.</a:t>
            </a:r>
            <a:endParaRPr lang="en-029" sz="3500"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helps to remove weakness in the formal structure.</a:t>
            </a:r>
            <a:endParaRPr lang="en-029" sz="3500"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lengthens the effective span of control.</a:t>
            </a:r>
            <a:endParaRPr lang="en-029" sz="3500"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compensation for violations of formal organizational principles.</a:t>
            </a:r>
            <a:endParaRPr lang="en-029" sz="3500"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provides an additional channel of communication.</a:t>
            </a:r>
            <a:endParaRPr lang="en-029" sz="3500"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provides emotional support for employees.</a:t>
            </a:r>
            <a:endParaRPr lang="en-029" sz="3500"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sz="3500" b="1" dirty="0" smtClean="0">
                <a:solidFill>
                  <a:srgbClr val="0070C0"/>
                </a:solidFill>
                <a:latin typeface="Times New Roman" pitchFamily="18" charset="0"/>
                <a:cs typeface="Times New Roman" pitchFamily="18" charset="0"/>
              </a:rPr>
              <a:t>encourages better management.</a:t>
            </a:r>
            <a:endParaRPr lang="en-029" sz="3500" b="1" dirty="0" smtClean="0">
              <a:solidFill>
                <a:srgbClr val="0070C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fontAlgn="base">
              <a:buNone/>
            </a:pPr>
            <a:r>
              <a:rPr lang="en-US" b="1" dirty="0" smtClean="0">
                <a:solidFill>
                  <a:srgbClr val="C00000"/>
                </a:solidFill>
                <a:latin typeface="Times New Roman" pitchFamily="18" charset="0"/>
                <a:cs typeface="Times New Roman" pitchFamily="18" charset="0"/>
              </a:rPr>
              <a:t>DISADVANTAGES OF INFORMAL</a:t>
            </a:r>
          </a:p>
          <a:p>
            <a:pPr fontAlgn="base">
              <a:buNone/>
            </a:pPr>
            <a:r>
              <a:rPr lang="en-US" b="1" dirty="0" smtClean="0">
                <a:solidFill>
                  <a:srgbClr val="C00000"/>
                </a:solidFill>
                <a:latin typeface="Times New Roman" pitchFamily="18" charset="0"/>
                <a:cs typeface="Times New Roman" pitchFamily="18" charset="0"/>
              </a:rPr>
              <a:t>ORGANIZATION:</a:t>
            </a:r>
            <a:endParaRPr lang="en-029" b="1" dirty="0" smtClean="0">
              <a:solidFill>
                <a:srgbClr val="C0000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70C0"/>
                </a:solidFill>
                <a:latin typeface="Times New Roman" pitchFamily="18" charset="0"/>
                <a:cs typeface="Times New Roman" pitchFamily="18" charset="0"/>
              </a:rPr>
              <a:t>may work against the purpose of formal organization.</a:t>
            </a:r>
            <a:endParaRPr lang="en-029"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70C0"/>
                </a:solidFill>
                <a:latin typeface="Times New Roman" pitchFamily="18" charset="0"/>
                <a:cs typeface="Times New Roman" pitchFamily="18" charset="0"/>
              </a:rPr>
              <a:t>reduces the degree of predictability and control.</a:t>
            </a:r>
            <a:endParaRPr lang="en-029"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70C0"/>
                </a:solidFill>
                <a:latin typeface="Times New Roman" pitchFamily="18" charset="0"/>
                <a:cs typeface="Times New Roman" pitchFamily="18" charset="0"/>
              </a:rPr>
              <a:t>reduces the number of practical alternatives.</a:t>
            </a:r>
            <a:endParaRPr lang="en-029" b="1" dirty="0" smtClean="0">
              <a:solidFill>
                <a:srgbClr val="0070C0"/>
              </a:solidFill>
              <a:latin typeface="Times New Roman" pitchFamily="18" charset="0"/>
              <a:cs typeface="Times New Roman" pitchFamily="18" charset="0"/>
            </a:endParaRPr>
          </a:p>
          <a:p>
            <a:pPr fontAlgn="base">
              <a:buFont typeface="Wingdings" pitchFamily="2" charset="2"/>
              <a:buChar char="Ø"/>
            </a:pPr>
            <a:r>
              <a:rPr lang="en-US" b="1" dirty="0" smtClean="0">
                <a:solidFill>
                  <a:srgbClr val="0070C0"/>
                </a:solidFill>
                <a:latin typeface="Times New Roman" pitchFamily="18" charset="0"/>
                <a:cs typeface="Times New Roman" pitchFamily="18" charset="0"/>
              </a:rPr>
              <a:t>increases the time required to complete activities.</a:t>
            </a:r>
            <a:endParaRPr lang="en-029" b="1" dirty="0" smtClean="0">
              <a:solidFill>
                <a:srgbClr val="0070C0"/>
              </a:solidFill>
              <a:latin typeface="Times New Roman" pitchFamily="18" charset="0"/>
              <a:cs typeface="Times New Roman" pitchFamily="18" charset="0"/>
            </a:endParaRPr>
          </a:p>
          <a:p>
            <a:pPr>
              <a:buNone/>
            </a:pPr>
            <a:endParaRPr lang="en-029"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b="1" dirty="0" smtClean="0">
                <a:solidFill>
                  <a:srgbClr val="C00000"/>
                </a:solidFill>
                <a:latin typeface="Times New Roman" pitchFamily="18" charset="0"/>
                <a:cs typeface="Times New Roman" pitchFamily="18" charset="0"/>
              </a:rPr>
              <a:t>Formal organizational structures are categorized as:</a:t>
            </a:r>
            <a:r>
              <a:rPr lang="en-029" dirty="0" smtClean="0"/>
              <a:t/>
            </a:r>
            <a:br>
              <a:rPr lang="en-029" dirty="0" smtClean="0"/>
            </a:br>
            <a:endParaRPr lang="en-029" dirty="0"/>
          </a:p>
        </p:txBody>
      </p:sp>
      <p:sp>
        <p:nvSpPr>
          <p:cNvPr id="3" name="Content Placeholder 2"/>
          <p:cNvSpPr>
            <a:spLocks noGrp="1"/>
          </p:cNvSpPr>
          <p:nvPr>
            <p:ph idx="1"/>
          </p:nvPr>
        </p:nvSpPr>
        <p:spPr/>
        <p:txBody>
          <a:bodyPr>
            <a:normAutofit lnSpcReduction="10000"/>
          </a:bodyPr>
          <a:lstStyle/>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Line organizational structure.</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Staff or functional authority organizational structure.</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Line and staff organizational structure.</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Committee organizational structure.</a:t>
            </a:r>
            <a:endParaRPr lang="en-029" sz="4000" b="1" dirty="0" smtClean="0">
              <a:solidFill>
                <a:srgbClr val="002060"/>
              </a:solidFill>
              <a:latin typeface="Times New Roman" pitchFamily="18" charset="0"/>
              <a:cs typeface="Times New Roman" pitchFamily="18" charset="0"/>
            </a:endParaRPr>
          </a:p>
          <a:p>
            <a:endParaRPr lang="en-029" sz="40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Divisional organizational structure.</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Project organizational structure.</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Matrix organizational structure and</a:t>
            </a:r>
            <a:r>
              <a:rPr lang="en-029" sz="4000" b="1" dirty="0" smtClean="0">
                <a:solidFill>
                  <a:srgbClr val="002060"/>
                </a:solidFill>
                <a:latin typeface="Times New Roman" pitchFamily="18" charset="0"/>
                <a:cs typeface="Times New Roman" pitchFamily="18" charset="0"/>
              </a:rPr>
              <a:t> </a:t>
            </a:r>
            <a:r>
              <a:rPr lang="en-US" sz="4000" b="1" dirty="0" smtClean="0">
                <a:solidFill>
                  <a:srgbClr val="002060"/>
                </a:solidFill>
                <a:latin typeface="Times New Roman" pitchFamily="18" charset="0"/>
                <a:cs typeface="Times New Roman" pitchFamily="18" charset="0"/>
              </a:rPr>
              <a:t>Hybrid organizational structure.</a:t>
            </a:r>
            <a:endParaRPr lang="en-029" sz="40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C00000"/>
                </a:solidFill>
                <a:latin typeface="Times New Roman" pitchFamily="18" charset="0"/>
                <a:cs typeface="Times New Roman" pitchFamily="18" charset="0"/>
              </a:rPr>
              <a:t>LINE ORGANIZATIONAL STRUCTURE</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000" b="1" dirty="0" smtClean="0">
                <a:solidFill>
                  <a:srgbClr val="002060"/>
                </a:solidFill>
                <a:latin typeface="Times New Roman" pitchFamily="18" charset="0"/>
                <a:cs typeface="Times New Roman" pitchFamily="18" charset="0"/>
              </a:rPr>
              <a:t>A line organization has only direct, vertical relationships between different levels in the firm. There are only line departments-departments directly involved in accomplishing the primary goal of the </a:t>
            </a:r>
            <a:r>
              <a:rPr lang="en-US" sz="4000" b="1" dirty="0" err="1" smtClean="0">
                <a:solidFill>
                  <a:srgbClr val="002060"/>
                </a:solidFill>
                <a:latin typeface="Times New Roman" pitchFamily="18" charset="0"/>
                <a:cs typeface="Times New Roman" pitchFamily="18" charset="0"/>
              </a:rPr>
              <a:t>organzation</a:t>
            </a:r>
            <a:r>
              <a:rPr lang="en-US" sz="4000" b="1" dirty="0" smtClean="0">
                <a:solidFill>
                  <a:srgbClr val="002060"/>
                </a:solidFill>
                <a:latin typeface="Times New Roman" pitchFamily="18" charset="0"/>
                <a:cs typeface="Times New Roman" pitchFamily="18" charset="0"/>
              </a:rPr>
              <a:t>.</a:t>
            </a:r>
            <a:endParaRPr lang="en-029" sz="40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029" dirty="0"/>
          </a:p>
        </p:txBody>
      </p:sp>
      <p:pic>
        <p:nvPicPr>
          <p:cNvPr id="4" name="Picture 3" descr="clip_image002">
            <a:hlinkClick r:id="rId2"/>
          </p:cNvPr>
          <p:cNvPicPr/>
          <p:nvPr/>
        </p:nvPicPr>
        <p:blipFill>
          <a:blip r:embed="rId3" cstate="print"/>
          <a:srcRect/>
          <a:stretch>
            <a:fillRect/>
          </a:stretch>
        </p:blipFill>
        <p:spPr bwMode="auto">
          <a:xfrm>
            <a:off x="381000" y="609600"/>
            <a:ext cx="8763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fontAlgn="base"/>
            <a:r>
              <a:rPr lang="en-US" b="1" dirty="0" smtClean="0">
                <a:solidFill>
                  <a:srgbClr val="FF0000"/>
                </a:solidFill>
                <a:latin typeface="Times New Roman" pitchFamily="18" charset="0"/>
                <a:cs typeface="Times New Roman" pitchFamily="18" charset="0"/>
              </a:rPr>
              <a:t>ADVANTAGES:</a:t>
            </a:r>
            <a:endParaRPr lang="en-029" b="1" dirty="0" smtClean="0">
              <a:solidFill>
                <a:srgbClr val="FF0000"/>
              </a:solidFill>
              <a:latin typeface="Times New Roman" pitchFamily="18" charset="0"/>
              <a:cs typeface="Times New Roman" pitchFamily="18" charset="0"/>
            </a:endParaRPr>
          </a:p>
          <a:p>
            <a:pPr fontAlgn="base">
              <a:buFont typeface="Wingdings" pitchFamily="2" charset="2"/>
              <a:buChar char="Ø"/>
            </a:pPr>
            <a:r>
              <a:rPr lang="en-US" sz="4400" b="1" dirty="0" smtClean="0">
                <a:solidFill>
                  <a:srgbClr val="002060"/>
                </a:solidFill>
                <a:latin typeface="Times New Roman" pitchFamily="18" charset="0"/>
                <a:cs typeface="Times New Roman" pitchFamily="18" charset="0"/>
              </a:rPr>
              <a:t>Tends to simplify and clarify   authority, responsibility and accountability relationships</a:t>
            </a:r>
            <a:endParaRPr lang="en-029" sz="44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400" b="1" dirty="0" smtClean="0">
                <a:solidFill>
                  <a:srgbClr val="002060"/>
                </a:solidFill>
                <a:latin typeface="Times New Roman" pitchFamily="18" charset="0"/>
                <a:cs typeface="Times New Roman" pitchFamily="18" charset="0"/>
              </a:rPr>
              <a:t>Promotes fast decision making</a:t>
            </a:r>
            <a:endParaRPr lang="en-029" sz="44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400" b="1" dirty="0" smtClean="0">
                <a:solidFill>
                  <a:srgbClr val="002060"/>
                </a:solidFill>
                <a:latin typeface="Times New Roman" pitchFamily="18" charset="0"/>
                <a:cs typeface="Times New Roman" pitchFamily="18" charset="0"/>
              </a:rPr>
              <a:t>Simple to understand.</a:t>
            </a:r>
            <a:endParaRPr lang="en-029" sz="4400" b="1" dirty="0" smtClean="0">
              <a:solidFill>
                <a:srgbClr val="002060"/>
              </a:solidFill>
              <a:latin typeface="Times New Roman" pitchFamily="18" charset="0"/>
              <a:cs typeface="Times New Roman" pitchFamily="18" charset="0"/>
            </a:endParaRPr>
          </a:p>
          <a:p>
            <a:pPr>
              <a:buFont typeface="Wingdings" pitchFamily="2" charset="2"/>
              <a:buChar char="Ø"/>
            </a:pPr>
            <a:endParaRPr lang="en-029"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fontScale="85000" lnSpcReduction="20000"/>
          </a:bodyPr>
          <a:lstStyle/>
          <a:p>
            <a:pPr fontAlgn="base"/>
            <a:r>
              <a:rPr lang="en-US" b="1" dirty="0" smtClean="0">
                <a:solidFill>
                  <a:srgbClr val="C00000"/>
                </a:solidFill>
                <a:latin typeface="Times New Roman" pitchFamily="18" charset="0"/>
                <a:cs typeface="Times New Roman" pitchFamily="18" charset="0"/>
              </a:rPr>
              <a:t>DISADVANTAGES:</a:t>
            </a:r>
            <a:endParaRPr lang="en-029" b="1" dirty="0" smtClean="0">
              <a:solidFill>
                <a:srgbClr val="C00000"/>
              </a:solidFill>
              <a:latin typeface="Times New Roman" pitchFamily="18" charset="0"/>
              <a:cs typeface="Times New Roman" pitchFamily="18" charset="0"/>
            </a:endParaRPr>
          </a:p>
          <a:p>
            <a:pPr fontAlgn="base"/>
            <a:r>
              <a:rPr lang="en-US" b="1" dirty="0" smtClean="0">
                <a:solidFill>
                  <a:srgbClr val="002060"/>
                </a:solidFill>
                <a:latin typeface="Times New Roman" pitchFamily="18" charset="0"/>
                <a:cs typeface="Times New Roman" pitchFamily="18" charset="0"/>
              </a:rPr>
              <a:t>1.</a:t>
            </a:r>
            <a:r>
              <a:rPr lang="en-US" dirty="0" smtClean="0"/>
              <a:t> </a:t>
            </a:r>
            <a:r>
              <a:rPr lang="en-US" sz="3500" b="1" dirty="0" smtClean="0">
                <a:solidFill>
                  <a:srgbClr val="002060"/>
                </a:solidFill>
                <a:latin typeface="Times New Roman" pitchFamily="18" charset="0"/>
                <a:cs typeface="Times New Roman" pitchFamily="18" charset="0"/>
              </a:rPr>
              <a:t>Neglects specialists in planning</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2. Overloads key persons.</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Some of the advantages of a pure line organization are:</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a line structure tends to simplify and clarify responsibility, authority and accountability relationships. The levels of responsibility and authority are likely to be precise and understandable.</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a line structure promotes fast decision making and flexibility.</a:t>
            </a:r>
          </a:p>
          <a:p>
            <a:pPr fontAlgn="base"/>
            <a:r>
              <a:rPr lang="en-US" sz="3600" b="1" dirty="0" smtClean="0">
                <a:solidFill>
                  <a:srgbClr val="002060"/>
                </a:solidFill>
                <a:latin typeface="Times New Roman" pitchFamily="18" charset="0"/>
                <a:cs typeface="Times New Roman" pitchFamily="18" charset="0"/>
              </a:rPr>
              <a:t>Because line organizations are usually small, managements and employees have greater closeness.</a:t>
            </a:r>
            <a:endParaRPr lang="en-029" sz="3600" b="1" dirty="0" smtClean="0">
              <a:solidFill>
                <a:srgbClr val="002060"/>
              </a:solidFill>
              <a:latin typeface="Times New Roman" pitchFamily="18" charset="0"/>
              <a:cs typeface="Times New Roman" pitchFamily="18" charset="0"/>
            </a:endParaRPr>
          </a:p>
          <a:p>
            <a:pPr fontAlgn="base"/>
            <a:endParaRPr lang="en-US" sz="3500" b="1" dirty="0" smtClean="0">
              <a:solidFill>
                <a:srgbClr val="002060"/>
              </a:solidFill>
              <a:latin typeface="Times New Roman" pitchFamily="18" charset="0"/>
              <a:cs typeface="Times New Roman" pitchFamily="18" charset="0"/>
            </a:endParaRPr>
          </a:p>
          <a:p>
            <a:pPr fontAlgn="base"/>
            <a:endParaRPr lang="en-029" sz="35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WHAT </a:t>
            </a:r>
            <a:r>
              <a:rPr lang="en-029" b="1" smtClean="0">
                <a:solidFill>
                  <a:srgbClr val="FF0000"/>
                </a:solidFill>
                <a:latin typeface="Times New Roman" pitchFamily="18" charset="0"/>
                <a:cs typeface="Times New Roman" pitchFamily="18" charset="0"/>
              </a:rPr>
              <a:t>IS AN </a:t>
            </a:r>
            <a:r>
              <a:rPr lang="en-029" b="1" dirty="0" smtClean="0">
                <a:solidFill>
                  <a:srgbClr val="FF0000"/>
                </a:solidFill>
                <a:latin typeface="Times New Roman" pitchFamily="18" charset="0"/>
                <a:cs typeface="Times New Roman" pitchFamily="18" charset="0"/>
              </a:rPr>
              <a:t>ORGANIZATIONAL STRUCTURE?</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a:buNone/>
            </a:pPr>
            <a:r>
              <a:rPr lang="en-US" b="1" dirty="0" smtClean="0">
                <a:solidFill>
                  <a:srgbClr val="0070C0"/>
                </a:solidFill>
                <a:latin typeface="Times New Roman" pitchFamily="18" charset="0"/>
                <a:cs typeface="Times New Roman" pitchFamily="18" charset="0"/>
              </a:rPr>
              <a:t>The typically</a:t>
            </a:r>
            <a:r>
              <a:rPr lang="en-US" b="1" dirty="0">
                <a:solidFill>
                  <a:srgbClr val="0070C0"/>
                </a:solidFill>
                <a:latin typeface="Times New Roman" pitchFamily="18" charset="0"/>
                <a:cs typeface="Times New Roman" pitchFamily="18" charset="0"/>
              </a:rPr>
              <a:t> hierarchical arrangement </a:t>
            </a:r>
            <a:r>
              <a:rPr lang="en-US" b="1" dirty="0" smtClean="0">
                <a:solidFill>
                  <a:srgbClr val="0070C0"/>
                </a:solidFill>
                <a:latin typeface="Times New Roman" pitchFamily="18" charset="0"/>
                <a:cs typeface="Times New Roman" pitchFamily="18" charset="0"/>
              </a:rPr>
              <a:t>of</a:t>
            </a:r>
          </a:p>
          <a:p>
            <a:pPr>
              <a:buNone/>
            </a:pPr>
            <a:r>
              <a:rPr lang="en-US" b="1" dirty="0">
                <a:solidFill>
                  <a:srgbClr val="0070C0"/>
                </a:solidFill>
                <a:latin typeface="Times New Roman" pitchFamily="18" charset="0"/>
                <a:cs typeface="Times New Roman" pitchFamily="18" charset="0"/>
              </a:rPr>
              <a:t> lines of authority, communications, rights </a:t>
            </a:r>
            <a:endParaRPr lang="en-US" b="1" dirty="0" smtClean="0">
              <a:solidFill>
                <a:srgbClr val="0070C0"/>
              </a:solidFill>
              <a:latin typeface="Times New Roman" pitchFamily="18" charset="0"/>
              <a:cs typeface="Times New Roman" pitchFamily="18" charset="0"/>
            </a:endParaRPr>
          </a:p>
          <a:p>
            <a:pPr>
              <a:buNone/>
            </a:pPr>
            <a:r>
              <a:rPr lang="en-US" b="1" dirty="0" smtClean="0">
                <a:solidFill>
                  <a:srgbClr val="0070C0"/>
                </a:solidFill>
                <a:latin typeface="Times New Roman" pitchFamily="18" charset="0"/>
                <a:cs typeface="Times New Roman" pitchFamily="18" charset="0"/>
              </a:rPr>
              <a:t>and</a:t>
            </a:r>
            <a:r>
              <a:rPr lang="en-US" b="1" dirty="0">
                <a:solidFill>
                  <a:srgbClr val="0070C0"/>
                </a:solidFill>
                <a:latin typeface="Times New Roman" pitchFamily="18" charset="0"/>
                <a:cs typeface="Times New Roman" pitchFamily="18" charset="0"/>
              </a:rPr>
              <a:t> duties </a:t>
            </a:r>
            <a:r>
              <a:rPr lang="en-US" b="1" dirty="0" smtClean="0">
                <a:solidFill>
                  <a:srgbClr val="0070C0"/>
                </a:solidFill>
                <a:latin typeface="Times New Roman" pitchFamily="18" charset="0"/>
                <a:cs typeface="Times New Roman" pitchFamily="18" charset="0"/>
              </a:rPr>
              <a:t>of an organization.</a:t>
            </a:r>
          </a:p>
          <a:p>
            <a:pPr>
              <a:buNone/>
            </a:pPr>
            <a:r>
              <a:rPr lang="en-US" b="1" dirty="0" smtClean="0">
                <a:solidFill>
                  <a:srgbClr val="0070C0"/>
                </a:solidFill>
                <a:latin typeface="Times New Roman" pitchFamily="18" charset="0"/>
                <a:cs typeface="Times New Roman" pitchFamily="18" charset="0"/>
              </a:rPr>
              <a:t>Organizational</a:t>
            </a:r>
            <a:r>
              <a:rPr lang="en-US" b="1" dirty="0">
                <a:solidFill>
                  <a:srgbClr val="0070C0"/>
                </a:solidFill>
                <a:latin typeface="Times New Roman" pitchFamily="18" charset="0"/>
                <a:cs typeface="Times New Roman" pitchFamily="18" charset="0"/>
              </a:rPr>
              <a:t> structure </a:t>
            </a:r>
            <a:r>
              <a:rPr lang="en-US" b="1" dirty="0" smtClean="0">
                <a:solidFill>
                  <a:srgbClr val="0070C0"/>
                </a:solidFill>
                <a:latin typeface="Times New Roman" pitchFamily="18" charset="0"/>
                <a:cs typeface="Times New Roman" pitchFamily="18" charset="0"/>
              </a:rPr>
              <a:t>determines how</a:t>
            </a:r>
          </a:p>
          <a:p>
            <a:pPr>
              <a:buNone/>
            </a:pPr>
            <a:r>
              <a:rPr lang="en-US" b="1" dirty="0" smtClean="0">
                <a:solidFill>
                  <a:srgbClr val="0070C0"/>
                </a:solidFill>
                <a:latin typeface="Times New Roman" pitchFamily="18" charset="0"/>
                <a:cs typeface="Times New Roman" pitchFamily="18" charset="0"/>
              </a:rPr>
              <a:t>the</a:t>
            </a:r>
            <a:r>
              <a:rPr lang="en-US" b="1" dirty="0">
                <a:solidFill>
                  <a:srgbClr val="0070C0"/>
                </a:solidFill>
                <a:latin typeface="Times New Roman" pitchFamily="18" charset="0"/>
                <a:cs typeface="Times New Roman" pitchFamily="18" charset="0"/>
              </a:rPr>
              <a:t> roles, power and responsibilities are </a:t>
            </a:r>
            <a:endParaRPr lang="en-US" b="1" dirty="0" smtClean="0">
              <a:solidFill>
                <a:srgbClr val="0070C0"/>
              </a:solidFill>
              <a:latin typeface="Times New Roman" pitchFamily="18" charset="0"/>
              <a:cs typeface="Times New Roman" pitchFamily="18" charset="0"/>
            </a:endParaRPr>
          </a:p>
          <a:p>
            <a:pPr>
              <a:buNone/>
            </a:pPr>
            <a:r>
              <a:rPr lang="en-US" b="1" dirty="0" smtClean="0">
                <a:solidFill>
                  <a:srgbClr val="0070C0"/>
                </a:solidFill>
                <a:latin typeface="Times New Roman" pitchFamily="18" charset="0"/>
                <a:cs typeface="Times New Roman" pitchFamily="18" charset="0"/>
              </a:rPr>
              <a:t>assigned</a:t>
            </a:r>
            <a:r>
              <a:rPr lang="en-US" b="1" dirty="0">
                <a:solidFill>
                  <a:srgbClr val="0070C0"/>
                </a:solidFill>
                <a:latin typeface="Times New Roman" pitchFamily="18" charset="0"/>
                <a:cs typeface="Times New Roman" pitchFamily="18" charset="0"/>
              </a:rPr>
              <a:t>, controlled, and coordinated, </a:t>
            </a:r>
            <a:r>
              <a:rPr lang="en-US" b="1" dirty="0" smtClean="0">
                <a:solidFill>
                  <a:srgbClr val="0070C0"/>
                </a:solidFill>
                <a:latin typeface="Times New Roman" pitchFamily="18" charset="0"/>
                <a:cs typeface="Times New Roman" pitchFamily="18" charset="0"/>
              </a:rPr>
              <a:t>and</a:t>
            </a:r>
          </a:p>
          <a:p>
            <a:pPr>
              <a:buNone/>
            </a:pPr>
            <a:r>
              <a:rPr lang="en-US" b="1" dirty="0" smtClean="0">
                <a:solidFill>
                  <a:srgbClr val="0070C0"/>
                </a:solidFill>
                <a:latin typeface="Times New Roman" pitchFamily="18" charset="0"/>
                <a:cs typeface="Times New Roman" pitchFamily="18" charset="0"/>
              </a:rPr>
              <a:t>how</a:t>
            </a:r>
            <a:r>
              <a:rPr lang="en-US" b="1" dirty="0">
                <a:solidFill>
                  <a:srgbClr val="0070C0"/>
                </a:solidFill>
                <a:latin typeface="Times New Roman" pitchFamily="18" charset="0"/>
                <a:cs typeface="Times New Roman" pitchFamily="18" charset="0"/>
              </a:rPr>
              <a:t> information flows between </a:t>
            </a:r>
            <a:r>
              <a:rPr lang="en-US" b="1" dirty="0" smtClean="0">
                <a:solidFill>
                  <a:srgbClr val="0070C0"/>
                </a:solidFill>
                <a:latin typeface="Times New Roman" pitchFamily="18" charset="0"/>
                <a:cs typeface="Times New Roman" pitchFamily="18" charset="0"/>
              </a:rPr>
              <a:t>the</a:t>
            </a:r>
          </a:p>
          <a:p>
            <a:pPr>
              <a:buNone/>
            </a:pPr>
            <a:r>
              <a:rPr lang="en-US" b="1" dirty="0" smtClean="0">
                <a:solidFill>
                  <a:srgbClr val="0070C0"/>
                </a:solidFill>
                <a:latin typeface="Times New Roman" pitchFamily="18" charset="0"/>
                <a:cs typeface="Times New Roman" pitchFamily="18" charset="0"/>
              </a:rPr>
              <a:t>different</a:t>
            </a:r>
            <a:r>
              <a:rPr lang="en-US" b="1" dirty="0">
                <a:solidFill>
                  <a:srgbClr val="0070C0"/>
                </a:solidFill>
                <a:latin typeface="Times New Roman" pitchFamily="18" charset="0"/>
                <a:cs typeface="Times New Roman" pitchFamily="18" charset="0"/>
              </a:rPr>
              <a:t> levels of </a:t>
            </a:r>
            <a:r>
              <a:rPr lang="en-US" b="1" dirty="0" smtClean="0">
                <a:solidFill>
                  <a:srgbClr val="0070C0"/>
                </a:solidFill>
                <a:latin typeface="Times New Roman" pitchFamily="18" charset="0"/>
                <a:cs typeface="Times New Roman" pitchFamily="18" charset="0"/>
              </a:rPr>
              <a:t>management and eventually</a:t>
            </a:r>
          </a:p>
          <a:p>
            <a:pPr>
              <a:buNone/>
            </a:pPr>
            <a:r>
              <a:rPr lang="en-US" b="1" dirty="0" smtClean="0">
                <a:solidFill>
                  <a:srgbClr val="0070C0"/>
                </a:solidFill>
                <a:latin typeface="Times New Roman" pitchFamily="18" charset="0"/>
                <a:cs typeface="Times New Roman" pitchFamily="18" charset="0"/>
              </a:rPr>
              <a:t>down to the front line workers.</a:t>
            </a:r>
            <a:endParaRPr lang="en-029" b="1" dirty="0">
              <a:solidFill>
                <a:srgbClr val="0070C0"/>
              </a:solidFill>
              <a:latin typeface="Times New Roman" pitchFamily="18" charset="0"/>
              <a:cs typeface="Times New Roman" pitchFamily="18" charset="0"/>
            </a:endParaRPr>
          </a:p>
          <a:p>
            <a:pPr>
              <a:buNone/>
            </a:pPr>
            <a:endParaRPr lang="en-029"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fontAlgn="base"/>
            <a:r>
              <a:rPr lang="en-US" b="1" dirty="0" smtClean="0">
                <a:solidFill>
                  <a:srgbClr val="002060"/>
                </a:solidFill>
                <a:latin typeface="Times New Roman" pitchFamily="18" charset="0"/>
                <a:cs typeface="Times New Roman" pitchFamily="18" charset="0"/>
              </a:rPr>
              <a:t>Because line organizations are usually small, managements and employees have greater closeness.</a:t>
            </a:r>
            <a:endParaRPr lang="en-029" b="1" dirty="0" smtClean="0">
              <a:solidFill>
                <a:srgbClr val="002060"/>
              </a:solidFill>
              <a:latin typeface="Times New Roman" pitchFamily="18" charset="0"/>
              <a:cs typeface="Times New Roman" pitchFamily="18" charset="0"/>
            </a:endParaRPr>
          </a:p>
          <a:p>
            <a:pPr fontAlgn="base"/>
            <a:r>
              <a:rPr lang="en-US" b="1" dirty="0" smtClean="0">
                <a:solidFill>
                  <a:srgbClr val="002060"/>
                </a:solidFill>
                <a:latin typeface="Times New Roman" pitchFamily="18" charset="0"/>
                <a:cs typeface="Times New Roman" pitchFamily="18" charset="0"/>
              </a:rPr>
              <a:t>However, there are some disadvantages also. They are:</a:t>
            </a:r>
            <a:endParaRPr lang="en-029" b="1" dirty="0" smtClean="0">
              <a:solidFill>
                <a:srgbClr val="002060"/>
              </a:solidFill>
              <a:latin typeface="Times New Roman" pitchFamily="18" charset="0"/>
              <a:cs typeface="Times New Roman" pitchFamily="18" charset="0"/>
            </a:endParaRPr>
          </a:p>
          <a:p>
            <a:pPr fontAlgn="base"/>
            <a:r>
              <a:rPr lang="en-US" b="1" dirty="0" smtClean="0">
                <a:solidFill>
                  <a:srgbClr val="002060"/>
                </a:solidFill>
                <a:latin typeface="Times New Roman" pitchFamily="18" charset="0"/>
                <a:cs typeface="Times New Roman" pitchFamily="18" charset="0"/>
              </a:rPr>
              <a:t> as the firm grows larger, line organization becomes more ineffective.</a:t>
            </a:r>
            <a:endParaRPr lang="en-029" b="1" dirty="0" smtClean="0">
              <a:solidFill>
                <a:srgbClr val="002060"/>
              </a:solidFill>
              <a:latin typeface="Times New Roman" pitchFamily="18" charset="0"/>
              <a:cs typeface="Times New Roman" pitchFamily="18" charset="0"/>
            </a:endParaRPr>
          </a:p>
          <a:p>
            <a:pPr fontAlgn="base"/>
            <a:r>
              <a:rPr lang="en-US" b="1" dirty="0" smtClean="0">
                <a:solidFill>
                  <a:srgbClr val="002060"/>
                </a:solidFill>
                <a:latin typeface="Times New Roman" pitchFamily="18" charset="0"/>
                <a:cs typeface="Times New Roman" pitchFamily="18" charset="0"/>
              </a:rPr>
              <a:t>improved speed and flexibility may not offset the lack of specialized knowledge.</a:t>
            </a:r>
            <a:endParaRPr lang="en-029" b="1" dirty="0" smtClean="0">
              <a:solidFill>
                <a:srgbClr val="002060"/>
              </a:solidFill>
              <a:latin typeface="Times New Roman" pitchFamily="18" charset="0"/>
              <a:cs typeface="Times New Roman" pitchFamily="18" charset="0"/>
            </a:endParaRPr>
          </a:p>
          <a:p>
            <a:pPr fontAlgn="base"/>
            <a:r>
              <a:rPr lang="en-US" b="1" dirty="0" smtClean="0">
                <a:solidFill>
                  <a:srgbClr val="002060"/>
                </a:solidFill>
                <a:latin typeface="Times New Roman" pitchFamily="18" charset="0"/>
                <a:cs typeface="Times New Roman" pitchFamily="18" charset="0"/>
              </a:rPr>
              <a:t>managers may have to become experts in too many fields.</a:t>
            </a:r>
            <a:endParaRPr lang="en-029" b="1" dirty="0" smtClean="0">
              <a:solidFill>
                <a:srgbClr val="002060"/>
              </a:solidFill>
              <a:latin typeface="Times New Roman" pitchFamily="18" charset="0"/>
              <a:cs typeface="Times New Roman" pitchFamily="18" charset="0"/>
            </a:endParaRPr>
          </a:p>
          <a:p>
            <a:pPr fontAlgn="base"/>
            <a:r>
              <a:rPr lang="en-US" b="1" dirty="0" smtClean="0">
                <a:solidFill>
                  <a:srgbClr val="002060"/>
                </a:solidFill>
                <a:latin typeface="Times New Roman" pitchFamily="18" charset="0"/>
                <a:cs typeface="Times New Roman" pitchFamily="18" charset="0"/>
              </a:rPr>
              <a:t>there is a tendency to become overly dependent on the few key people who an perform numerous jobs.</a:t>
            </a:r>
            <a:endParaRPr lang="en-029" b="1" dirty="0" smtClean="0">
              <a:solidFill>
                <a:srgbClr val="002060"/>
              </a:solidFill>
              <a:latin typeface="Times New Roman" pitchFamily="18" charset="0"/>
              <a:cs typeface="Times New Roman" pitchFamily="18" charset="0"/>
            </a:endParaRPr>
          </a:p>
          <a:p>
            <a:endParaRPr lang="en-029"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algn="l"/>
            <a:r>
              <a:rPr lang="en-US" b="1" dirty="0" smtClean="0"/>
              <a:t/>
            </a:r>
            <a:br>
              <a:rPr lang="en-US" b="1" dirty="0" smtClean="0"/>
            </a:br>
            <a:r>
              <a:rPr lang="en-US" b="1" dirty="0" smtClean="0">
                <a:solidFill>
                  <a:srgbClr val="C00000"/>
                </a:solidFill>
                <a:latin typeface="Times New Roman" pitchFamily="18" charset="0"/>
                <a:cs typeface="Times New Roman" pitchFamily="18" charset="0"/>
              </a:rPr>
              <a:t>STAFF OR FUNCTIONAL AUTHORITY ORGANIZATIONAL STRUCTURE</a:t>
            </a:r>
            <a:r>
              <a:rPr lang="en-029" b="1" dirty="0" smtClean="0"/>
              <a:t/>
            </a:r>
            <a:br>
              <a:rPr lang="en-029" b="1" dirty="0" smtClean="0"/>
            </a:br>
            <a:endParaRPr lang="en-029" dirty="0"/>
          </a:p>
        </p:txBody>
      </p:sp>
      <p:sp>
        <p:nvSpPr>
          <p:cNvPr id="3" name="Content Placeholder 2"/>
          <p:cNvSpPr>
            <a:spLocks noGrp="1"/>
          </p:cNvSpPr>
          <p:nvPr>
            <p:ph idx="1"/>
          </p:nvPr>
        </p:nvSpPr>
        <p:spPr>
          <a:xfrm>
            <a:off x="457200" y="1981200"/>
            <a:ext cx="8229600" cy="4144963"/>
          </a:xfrm>
        </p:spPr>
        <p:txBody>
          <a:bodyPr>
            <a:normAutofit fontScale="92500" lnSpcReduction="20000"/>
          </a:bodyPr>
          <a:lstStyle/>
          <a:p>
            <a:pPr fontAlgn="base"/>
            <a:r>
              <a:rPr lang="en-US" sz="3500" b="1" dirty="0" smtClean="0">
                <a:solidFill>
                  <a:srgbClr val="002060"/>
                </a:solidFill>
                <a:latin typeface="Times New Roman" pitchFamily="18" charset="0"/>
                <a:cs typeface="Times New Roman" pitchFamily="18" charset="0"/>
              </a:rPr>
              <a:t>The jobs or positions in an </a:t>
            </a:r>
            <a:r>
              <a:rPr lang="en-US" sz="3500" b="1" dirty="0" err="1" smtClean="0">
                <a:solidFill>
                  <a:srgbClr val="002060"/>
                </a:solidFill>
                <a:latin typeface="Times New Roman" pitchFamily="18" charset="0"/>
                <a:cs typeface="Times New Roman" pitchFamily="18" charset="0"/>
              </a:rPr>
              <a:t>organisation</a:t>
            </a:r>
            <a:r>
              <a:rPr lang="en-US" sz="3500" b="1" dirty="0" smtClean="0">
                <a:solidFill>
                  <a:srgbClr val="002060"/>
                </a:solidFill>
                <a:latin typeface="Times New Roman" pitchFamily="18" charset="0"/>
                <a:cs typeface="Times New Roman" pitchFamily="18" charset="0"/>
              </a:rPr>
              <a:t> can be categorized as:</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a:t>
            </a:r>
            <a:r>
              <a:rPr lang="en-US" sz="3500" b="1" dirty="0" err="1" smtClean="0">
                <a:solidFill>
                  <a:srgbClr val="002060"/>
                </a:solidFill>
                <a:latin typeface="Times New Roman" pitchFamily="18" charset="0"/>
                <a:cs typeface="Times New Roman" pitchFamily="18" charset="0"/>
              </a:rPr>
              <a:t>i</a:t>
            </a:r>
            <a:r>
              <a:rPr lang="en-US" sz="3500" b="1" dirty="0" smtClean="0">
                <a:solidFill>
                  <a:srgbClr val="002060"/>
                </a:solidFill>
                <a:latin typeface="Times New Roman" pitchFamily="18" charset="0"/>
                <a:cs typeface="Times New Roman" pitchFamily="18" charset="0"/>
              </a:rPr>
              <a:t>) Line position:</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a position in the direct chain of command that is responsible for the achievement of an </a:t>
            </a:r>
            <a:r>
              <a:rPr lang="en-US" sz="3500" b="1" dirty="0" err="1" smtClean="0">
                <a:solidFill>
                  <a:srgbClr val="002060"/>
                </a:solidFill>
                <a:latin typeface="Times New Roman" pitchFamily="18" charset="0"/>
                <a:cs typeface="Times New Roman" pitchFamily="18" charset="0"/>
              </a:rPr>
              <a:t>organisation’s</a:t>
            </a:r>
            <a:r>
              <a:rPr lang="en-US" sz="3500" b="1" dirty="0" smtClean="0">
                <a:solidFill>
                  <a:srgbClr val="002060"/>
                </a:solidFill>
                <a:latin typeface="Times New Roman" pitchFamily="18" charset="0"/>
                <a:cs typeface="Times New Roman" pitchFamily="18" charset="0"/>
              </a:rPr>
              <a:t> goals and</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(ii) Staff position:</a:t>
            </a:r>
            <a:endParaRPr lang="en-029" sz="3500" b="1" dirty="0" smtClean="0">
              <a:solidFill>
                <a:srgbClr val="002060"/>
              </a:solidFill>
              <a:latin typeface="Times New Roman" pitchFamily="18" charset="0"/>
              <a:cs typeface="Times New Roman" pitchFamily="18" charset="0"/>
            </a:endParaRPr>
          </a:p>
          <a:p>
            <a:pPr fontAlgn="base"/>
            <a:r>
              <a:rPr lang="en-US" sz="3500" b="1" dirty="0" smtClean="0">
                <a:solidFill>
                  <a:srgbClr val="002060"/>
                </a:solidFill>
                <a:latin typeface="Times New Roman" pitchFamily="18" charset="0"/>
                <a:cs typeface="Times New Roman" pitchFamily="18" charset="0"/>
              </a:rPr>
              <a:t>A position intended to provide expertise, advice and support for the line positions.</a:t>
            </a:r>
            <a:endParaRPr lang="en-029" sz="35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endParaRPr lang="en-029" dirty="0"/>
          </a:p>
        </p:txBody>
      </p:sp>
      <p:pic>
        <p:nvPicPr>
          <p:cNvPr id="4" name="Picture 3" descr="clip_image004">
            <a:hlinkClick r:id="rId2"/>
          </p:cNvPr>
          <p:cNvPicPr/>
          <p:nvPr/>
        </p:nvPicPr>
        <p:blipFill>
          <a:blip r:embed="rId3" cstate="print"/>
          <a:srcRect/>
          <a:stretch>
            <a:fillRect/>
          </a:stretch>
        </p:blipFill>
        <p:spPr bwMode="auto">
          <a:xfrm>
            <a:off x="0" y="4572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solidFill>
                  <a:srgbClr val="C00000"/>
                </a:solidFill>
                <a:latin typeface="Times New Roman" pitchFamily="18" charset="0"/>
                <a:cs typeface="Times New Roman" pitchFamily="18" charset="0"/>
              </a:rPr>
              <a:t>LINE AND STAFF ORGANISATIONAL STRUCTURE:</a:t>
            </a:r>
            <a:endParaRPr lang="en-029" sz="36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lnSpcReduction="10000"/>
          </a:bodyPr>
          <a:lstStyle/>
          <a:p>
            <a:pPr>
              <a:buNone/>
            </a:pPr>
            <a:r>
              <a:rPr lang="en-US" sz="4000" b="1" dirty="0" smtClean="0">
                <a:solidFill>
                  <a:srgbClr val="002060"/>
                </a:solidFill>
                <a:latin typeface="Times New Roman" pitchFamily="18" charset="0"/>
                <a:cs typeface="Times New Roman" pitchFamily="18" charset="0"/>
              </a:rPr>
              <a:t>Most large organizations belong to</a:t>
            </a:r>
          </a:p>
          <a:p>
            <a:pPr>
              <a:buNone/>
            </a:pPr>
            <a:r>
              <a:rPr lang="en-US" sz="4000" b="1" dirty="0" smtClean="0">
                <a:solidFill>
                  <a:srgbClr val="002060"/>
                </a:solidFill>
                <a:latin typeface="Times New Roman" pitchFamily="18" charset="0"/>
                <a:cs typeface="Times New Roman" pitchFamily="18" charset="0"/>
              </a:rPr>
              <a:t>this type of organizational structure.</a:t>
            </a:r>
          </a:p>
          <a:p>
            <a:pPr>
              <a:buNone/>
            </a:pPr>
            <a:r>
              <a:rPr lang="en-US" sz="4000" b="1" dirty="0" smtClean="0">
                <a:solidFill>
                  <a:srgbClr val="002060"/>
                </a:solidFill>
                <a:latin typeface="Times New Roman" pitchFamily="18" charset="0"/>
                <a:cs typeface="Times New Roman" pitchFamily="18" charset="0"/>
              </a:rPr>
              <a:t>These organizations have direct,</a:t>
            </a:r>
          </a:p>
          <a:p>
            <a:pPr>
              <a:buNone/>
            </a:pPr>
            <a:r>
              <a:rPr lang="en-US" sz="4000" b="1" dirty="0" smtClean="0">
                <a:solidFill>
                  <a:srgbClr val="002060"/>
                </a:solidFill>
                <a:latin typeface="Times New Roman" pitchFamily="18" charset="0"/>
                <a:cs typeface="Times New Roman" pitchFamily="18" charset="0"/>
              </a:rPr>
              <a:t>vertical relationships between</a:t>
            </a:r>
          </a:p>
          <a:p>
            <a:pPr>
              <a:buNone/>
            </a:pPr>
            <a:r>
              <a:rPr lang="en-US" sz="4000" b="1" dirty="0" smtClean="0">
                <a:solidFill>
                  <a:srgbClr val="002060"/>
                </a:solidFill>
                <a:latin typeface="Times New Roman" pitchFamily="18" charset="0"/>
                <a:cs typeface="Times New Roman" pitchFamily="18" charset="0"/>
              </a:rPr>
              <a:t>different levels and also specialists</a:t>
            </a:r>
          </a:p>
          <a:p>
            <a:pPr>
              <a:buNone/>
            </a:pPr>
            <a:r>
              <a:rPr lang="en-US" sz="4000" b="1" dirty="0" smtClean="0">
                <a:solidFill>
                  <a:srgbClr val="002060"/>
                </a:solidFill>
                <a:latin typeface="Times New Roman" pitchFamily="18" charset="0"/>
                <a:cs typeface="Times New Roman" pitchFamily="18" charset="0"/>
              </a:rPr>
              <a:t>responsible for advising and</a:t>
            </a:r>
          </a:p>
          <a:p>
            <a:pPr>
              <a:buNone/>
            </a:pPr>
            <a:r>
              <a:rPr lang="en-US" sz="4000" b="1" dirty="0" smtClean="0">
                <a:solidFill>
                  <a:srgbClr val="002060"/>
                </a:solidFill>
                <a:latin typeface="Times New Roman" pitchFamily="18" charset="0"/>
                <a:cs typeface="Times New Roman" pitchFamily="18" charset="0"/>
              </a:rPr>
              <a:t> assisting line managers. </a:t>
            </a:r>
            <a:endParaRPr lang="en-029" sz="40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029" dirty="0"/>
          </a:p>
        </p:txBody>
      </p:sp>
      <p:pic>
        <p:nvPicPr>
          <p:cNvPr id="4" name="Picture 3" descr="clip_image006">
            <a:hlinkClick r:id="rId2"/>
          </p:cNvPr>
          <p:cNvPicPr/>
          <p:nvPr/>
        </p:nvPicPr>
        <p:blipFill>
          <a:blip r:embed="rId3" cstate="print"/>
          <a:srcRect/>
          <a:stretch>
            <a:fillRect/>
          </a:stretch>
        </p:blipFill>
        <p:spPr bwMode="auto">
          <a:xfrm>
            <a:off x="0" y="228600"/>
            <a:ext cx="9144000"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533400"/>
            <a:ext cx="8229600" cy="5592763"/>
          </a:xfrm>
        </p:spPr>
        <p:txBody>
          <a:bodyPr>
            <a:normAutofit fontScale="97500"/>
          </a:bodyPr>
          <a:lstStyle/>
          <a:p>
            <a:pPr fontAlgn="base"/>
            <a:r>
              <a:rPr lang="en-US" sz="3600" b="1" dirty="0" smtClean="0">
                <a:solidFill>
                  <a:srgbClr val="002060"/>
                </a:solidFill>
                <a:latin typeface="Times New Roman" pitchFamily="18" charset="0"/>
                <a:cs typeface="Times New Roman" pitchFamily="18" charset="0"/>
              </a:rPr>
              <a:t>Three types of specialized staffs can be identified:</a:t>
            </a:r>
            <a:endParaRPr lang="en-029" sz="3600" b="1" dirty="0" smtClean="0">
              <a:solidFill>
                <a:srgbClr val="002060"/>
              </a:solidFill>
              <a:latin typeface="Times New Roman" pitchFamily="18" charset="0"/>
              <a:cs typeface="Times New Roman" pitchFamily="18" charset="0"/>
            </a:endParaRPr>
          </a:p>
          <a:p>
            <a:pPr fontAlgn="base"/>
            <a:r>
              <a:rPr lang="en-US" sz="4100" b="1" dirty="0" smtClean="0">
                <a:solidFill>
                  <a:srgbClr val="002060"/>
                </a:solidFill>
                <a:latin typeface="Times New Roman" pitchFamily="18" charset="0"/>
                <a:cs typeface="Times New Roman" pitchFamily="18" charset="0"/>
              </a:rPr>
              <a:t>advising,</a:t>
            </a:r>
            <a:endParaRPr lang="en-029" sz="4100" b="1" dirty="0" smtClean="0">
              <a:solidFill>
                <a:srgbClr val="002060"/>
              </a:solidFill>
              <a:latin typeface="Times New Roman" pitchFamily="18" charset="0"/>
              <a:cs typeface="Times New Roman" pitchFamily="18" charset="0"/>
            </a:endParaRPr>
          </a:p>
          <a:p>
            <a:pPr fontAlgn="base"/>
            <a:r>
              <a:rPr lang="en-US" sz="4100" b="1" dirty="0" smtClean="0">
                <a:solidFill>
                  <a:srgbClr val="002060"/>
                </a:solidFill>
                <a:latin typeface="Times New Roman" pitchFamily="18" charset="0"/>
                <a:cs typeface="Times New Roman" pitchFamily="18" charset="0"/>
              </a:rPr>
              <a:t>service and</a:t>
            </a:r>
            <a:endParaRPr lang="en-029" sz="4100" b="1" dirty="0" smtClean="0">
              <a:solidFill>
                <a:srgbClr val="002060"/>
              </a:solidFill>
              <a:latin typeface="Times New Roman" pitchFamily="18" charset="0"/>
              <a:cs typeface="Times New Roman" pitchFamily="18" charset="0"/>
            </a:endParaRPr>
          </a:p>
          <a:p>
            <a:r>
              <a:rPr lang="en-US" sz="4100" b="1" dirty="0" smtClean="0">
                <a:solidFill>
                  <a:srgbClr val="002060"/>
                </a:solidFill>
                <a:latin typeface="Times New Roman" pitchFamily="18" charset="0"/>
                <a:cs typeface="Times New Roman" pitchFamily="18" charset="0"/>
              </a:rPr>
              <a:t>control</a:t>
            </a:r>
            <a:endParaRPr lang="en-029" sz="41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r>
              <a:rPr lang="en-US" b="1" smtClean="0">
                <a:solidFill>
                  <a:srgbClr val="C00000"/>
                </a:solidFill>
                <a:latin typeface="Times New Roman" pitchFamily="18" charset="0"/>
                <a:cs typeface="Times New Roman" pitchFamily="18" charset="0"/>
              </a:rPr>
              <a:t>SOME </a:t>
            </a:r>
            <a:r>
              <a:rPr lang="en-US" b="1" smtClean="0">
                <a:solidFill>
                  <a:srgbClr val="C00000"/>
                </a:solidFill>
                <a:latin typeface="Times New Roman" pitchFamily="18" charset="0"/>
                <a:cs typeface="Times New Roman" pitchFamily="18" charset="0"/>
              </a:rPr>
              <a:t>DISADVANTAGES </a:t>
            </a:r>
            <a:r>
              <a:rPr lang="en-US" b="1" dirty="0" smtClean="0">
                <a:solidFill>
                  <a:srgbClr val="C00000"/>
                </a:solidFill>
                <a:latin typeface="Times New Roman" pitchFamily="18" charset="0"/>
                <a:cs typeface="Times New Roman" pitchFamily="18" charset="0"/>
              </a:rPr>
              <a:t>ARE:</a:t>
            </a:r>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fontAlgn="base"/>
            <a:r>
              <a:rPr lang="en-US" sz="3300" b="1" dirty="0" smtClean="0">
                <a:solidFill>
                  <a:srgbClr val="002060"/>
                </a:solidFill>
                <a:latin typeface="Times New Roman" pitchFamily="18" charset="0"/>
                <a:cs typeface="Times New Roman" pitchFamily="18" charset="0"/>
              </a:rPr>
              <a:t>Even through a line and staff structure allows higher flexibility and specialization it may create conflict between line and staff personnel.</a:t>
            </a:r>
            <a:endParaRPr lang="en-029" sz="3300" b="1" dirty="0" smtClean="0">
              <a:solidFill>
                <a:srgbClr val="002060"/>
              </a:solidFill>
              <a:latin typeface="Times New Roman" pitchFamily="18" charset="0"/>
              <a:cs typeface="Times New Roman" pitchFamily="18" charset="0"/>
            </a:endParaRPr>
          </a:p>
          <a:p>
            <a:pPr fontAlgn="base"/>
            <a:r>
              <a:rPr lang="en-US" sz="3300" b="1" dirty="0" smtClean="0">
                <a:solidFill>
                  <a:srgbClr val="002060"/>
                </a:solidFill>
                <a:latin typeface="Times New Roman" pitchFamily="18" charset="0"/>
                <a:cs typeface="Times New Roman" pitchFamily="18" charset="0"/>
              </a:rPr>
              <a:t>Line managers may not like staff personnel telling them what to do and how to do it even though they recognize the specialists’ knowledge and expertise.</a:t>
            </a:r>
            <a:endParaRPr lang="en-029" sz="3300" b="1" dirty="0" smtClean="0">
              <a:solidFill>
                <a:srgbClr val="002060"/>
              </a:solidFill>
              <a:latin typeface="Times New Roman" pitchFamily="18" charset="0"/>
              <a:cs typeface="Times New Roman" pitchFamily="18" charset="0"/>
            </a:endParaRPr>
          </a:p>
          <a:p>
            <a:pPr fontAlgn="base"/>
            <a:r>
              <a:rPr lang="en-US" sz="3300" b="1" dirty="0" smtClean="0">
                <a:solidFill>
                  <a:srgbClr val="002060"/>
                </a:solidFill>
                <a:latin typeface="Times New Roman" pitchFamily="18" charset="0"/>
                <a:cs typeface="Times New Roman" pitchFamily="18" charset="0"/>
              </a:rPr>
              <a:t>Some staff people have difficulty adjusting to the role, especially when line managers are reluctant to accept advice.</a:t>
            </a:r>
            <a:endParaRPr lang="en-029" sz="3300" b="1" dirty="0" smtClean="0">
              <a:solidFill>
                <a:srgbClr val="002060"/>
              </a:solidFill>
              <a:latin typeface="Times New Roman" pitchFamily="18" charset="0"/>
              <a:cs typeface="Times New Roman" pitchFamily="18" charset="0"/>
            </a:endParaRPr>
          </a:p>
          <a:p>
            <a:pPr fontAlgn="base"/>
            <a:r>
              <a:rPr lang="en-US" sz="3300" b="1" dirty="0" smtClean="0">
                <a:solidFill>
                  <a:srgbClr val="002060"/>
                </a:solidFill>
                <a:latin typeface="Times New Roman" pitchFamily="18" charset="0"/>
                <a:cs typeface="Times New Roman" pitchFamily="18" charset="0"/>
              </a:rPr>
              <a:t>Staff people may resent their lack of authority and this may cause line and staff conflict.</a:t>
            </a:r>
            <a:endParaRPr lang="en-029" sz="33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sz="3600" b="1" dirty="0" smtClean="0">
                <a:solidFill>
                  <a:srgbClr val="C00000"/>
                </a:solidFill>
                <a:latin typeface="Times New Roman" pitchFamily="18" charset="0"/>
                <a:cs typeface="Times New Roman" pitchFamily="18" charset="0"/>
              </a:rPr>
              <a:t/>
            </a:r>
            <a:br>
              <a:rPr lang="en-US" sz="3600" b="1" dirty="0" smtClean="0">
                <a:solidFill>
                  <a:srgbClr val="C00000"/>
                </a:solidFill>
                <a:latin typeface="Times New Roman" pitchFamily="18" charset="0"/>
                <a:cs typeface="Times New Roman" pitchFamily="18" charset="0"/>
              </a:rPr>
            </a:br>
            <a:r>
              <a:rPr lang="en-US" sz="3600" b="1" dirty="0" smtClean="0">
                <a:solidFill>
                  <a:srgbClr val="C00000"/>
                </a:solidFill>
                <a:latin typeface="Times New Roman" pitchFamily="18" charset="0"/>
                <a:cs typeface="Times New Roman" pitchFamily="18" charset="0"/>
              </a:rPr>
              <a:t>MATRIX ORGANIZATIONAL STRUCTURE:</a:t>
            </a:r>
            <a:r>
              <a:rPr lang="en-029" sz="3600" b="1" dirty="0" smtClean="0">
                <a:solidFill>
                  <a:srgbClr val="C00000"/>
                </a:solidFill>
                <a:latin typeface="Times New Roman" pitchFamily="18" charset="0"/>
                <a:cs typeface="Times New Roman" pitchFamily="18" charset="0"/>
              </a:rPr>
              <a:t/>
            </a:r>
            <a:br>
              <a:rPr lang="en-029" sz="3600" b="1" dirty="0" smtClean="0">
                <a:solidFill>
                  <a:srgbClr val="C00000"/>
                </a:solidFill>
                <a:latin typeface="Times New Roman" pitchFamily="18" charset="0"/>
                <a:cs typeface="Times New Roman" pitchFamily="18" charset="0"/>
              </a:rPr>
            </a:br>
            <a:endParaRPr lang="en-029" sz="36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3600" b="1" dirty="0" smtClean="0">
                <a:solidFill>
                  <a:srgbClr val="002060"/>
                </a:solidFill>
                <a:latin typeface="Times New Roman" pitchFamily="18" charset="0"/>
                <a:cs typeface="Times New Roman" pitchFamily="18" charset="0"/>
              </a:rPr>
              <a:t>It is a permanent organization designed</a:t>
            </a:r>
          </a:p>
          <a:p>
            <a:pPr>
              <a:buNone/>
            </a:pPr>
            <a:r>
              <a:rPr lang="en-US" sz="3600" b="1" dirty="0" smtClean="0">
                <a:solidFill>
                  <a:srgbClr val="002060"/>
                </a:solidFill>
                <a:latin typeface="Times New Roman" pitchFamily="18" charset="0"/>
                <a:cs typeface="Times New Roman" pitchFamily="18" charset="0"/>
              </a:rPr>
              <a:t>to achieve specific results by using teams</a:t>
            </a:r>
          </a:p>
          <a:p>
            <a:pPr>
              <a:buNone/>
            </a:pPr>
            <a:r>
              <a:rPr lang="en-US" sz="3600" b="1" dirty="0" smtClean="0">
                <a:solidFill>
                  <a:srgbClr val="002060"/>
                </a:solidFill>
                <a:latin typeface="Times New Roman" pitchFamily="18" charset="0"/>
                <a:cs typeface="Times New Roman" pitchFamily="18" charset="0"/>
              </a:rPr>
              <a:t>of specialists from different functional</a:t>
            </a:r>
          </a:p>
          <a:p>
            <a:pPr>
              <a:buNone/>
            </a:pPr>
            <a:r>
              <a:rPr lang="en-US" sz="3600" b="1" dirty="0" smtClean="0">
                <a:solidFill>
                  <a:srgbClr val="002060"/>
                </a:solidFill>
                <a:latin typeface="Times New Roman" pitchFamily="18" charset="0"/>
                <a:cs typeface="Times New Roman" pitchFamily="18" charset="0"/>
              </a:rPr>
              <a:t>areas in the organization.</a:t>
            </a:r>
            <a:endParaRPr lang="en-029" sz="36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fontAlgn="base"/>
            <a:r>
              <a:rPr lang="en-US" b="1" dirty="0" smtClean="0">
                <a:solidFill>
                  <a:srgbClr val="C00000"/>
                </a:solidFill>
                <a:latin typeface="Times New Roman" pitchFamily="18" charset="0"/>
                <a:cs typeface="Times New Roman" pitchFamily="18" charset="0"/>
              </a:rPr>
              <a:t>ADVANTAGES:</a:t>
            </a:r>
            <a:endParaRPr lang="en-029" b="1" dirty="0" smtClean="0">
              <a:solidFill>
                <a:srgbClr val="C0000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decentralized decision making.</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strong product/project co-ordination.</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improved environmental monitoring.</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fast response to change.</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flexible use of resources.</a:t>
            </a:r>
            <a:endParaRPr lang="en-029" sz="40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4000" b="1" dirty="0" smtClean="0">
                <a:solidFill>
                  <a:srgbClr val="002060"/>
                </a:solidFill>
                <a:latin typeface="Times New Roman" pitchFamily="18" charset="0"/>
                <a:cs typeface="Times New Roman" pitchFamily="18" charset="0"/>
              </a:rPr>
              <a:t>efficient use of support systems.</a:t>
            </a:r>
            <a:endParaRPr lang="en-029" sz="4000" b="1" dirty="0" smtClean="0">
              <a:solidFill>
                <a:srgbClr val="002060"/>
              </a:solidFill>
              <a:latin typeface="Times New Roman" pitchFamily="18" charset="0"/>
              <a:cs typeface="Times New Roman" pitchFamily="18" charset="0"/>
            </a:endParaRPr>
          </a:p>
          <a:p>
            <a:endParaRPr lang="en-029" sz="36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fontAlgn="base"/>
            <a:r>
              <a:rPr lang="en-US" sz="3600" b="1" dirty="0" smtClean="0">
                <a:solidFill>
                  <a:srgbClr val="C00000"/>
                </a:solidFill>
                <a:latin typeface="Times New Roman" pitchFamily="18" charset="0"/>
                <a:cs typeface="Times New Roman" pitchFamily="18" charset="0"/>
              </a:rPr>
              <a:t>DISADVANTAGES:</a:t>
            </a:r>
            <a:endParaRPr lang="en-029" sz="3600" b="1" dirty="0" smtClean="0">
              <a:solidFill>
                <a:srgbClr val="C00000"/>
              </a:solidFill>
              <a:latin typeface="Times New Roman" pitchFamily="18" charset="0"/>
              <a:cs typeface="Times New Roman" pitchFamily="18" charset="0"/>
            </a:endParaRPr>
          </a:p>
          <a:p>
            <a:pPr fontAlgn="base">
              <a:buFont typeface="Wingdings" pitchFamily="2" charset="2"/>
              <a:buChar char="Ø"/>
            </a:pPr>
            <a:r>
              <a:rPr lang="en-US" sz="3600" b="1" dirty="0" smtClean="0">
                <a:solidFill>
                  <a:srgbClr val="002060"/>
                </a:solidFill>
                <a:latin typeface="Times New Roman" pitchFamily="18" charset="0"/>
                <a:cs typeface="Times New Roman" pitchFamily="18" charset="0"/>
              </a:rPr>
              <a:t>High administration cost.</a:t>
            </a:r>
            <a:endParaRPr lang="en-029" sz="36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3600" b="1" dirty="0" smtClean="0">
                <a:solidFill>
                  <a:srgbClr val="002060"/>
                </a:solidFill>
                <a:latin typeface="Times New Roman" pitchFamily="18" charset="0"/>
                <a:cs typeface="Times New Roman" pitchFamily="18" charset="0"/>
              </a:rPr>
              <a:t>Potential confusion over authority and responsibility.</a:t>
            </a:r>
            <a:endParaRPr lang="en-029" sz="36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3600" b="1" dirty="0" smtClean="0">
                <a:solidFill>
                  <a:srgbClr val="002060"/>
                </a:solidFill>
                <a:latin typeface="Times New Roman" pitchFamily="18" charset="0"/>
                <a:cs typeface="Times New Roman" pitchFamily="18" charset="0"/>
              </a:rPr>
              <a:t>High prospects of conflict.</a:t>
            </a:r>
            <a:endParaRPr lang="en-029" sz="36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3600" b="1" dirty="0" smtClean="0">
                <a:solidFill>
                  <a:srgbClr val="002060"/>
                </a:solidFill>
                <a:latin typeface="Times New Roman" pitchFamily="18" charset="0"/>
                <a:cs typeface="Times New Roman" pitchFamily="18" charset="0"/>
              </a:rPr>
              <a:t>Overemphasis on group decision making.</a:t>
            </a:r>
            <a:endParaRPr lang="en-029" sz="3600" b="1" dirty="0" smtClean="0">
              <a:solidFill>
                <a:srgbClr val="002060"/>
              </a:solidFill>
              <a:latin typeface="Times New Roman" pitchFamily="18" charset="0"/>
              <a:cs typeface="Times New Roman" pitchFamily="18" charset="0"/>
            </a:endParaRPr>
          </a:p>
          <a:p>
            <a:pPr fontAlgn="base">
              <a:buFont typeface="Wingdings" pitchFamily="2" charset="2"/>
              <a:buChar char="Ø"/>
            </a:pPr>
            <a:r>
              <a:rPr lang="en-US" sz="3600" b="1" dirty="0" smtClean="0">
                <a:solidFill>
                  <a:srgbClr val="002060"/>
                </a:solidFill>
                <a:latin typeface="Times New Roman" pitchFamily="18" charset="0"/>
                <a:cs typeface="Times New Roman" pitchFamily="18" charset="0"/>
              </a:rPr>
              <a:t>Excessive focus on internal relations.</a:t>
            </a:r>
            <a:endParaRPr lang="en-029" sz="3600" b="1" dirty="0" smtClean="0">
              <a:solidFill>
                <a:srgbClr val="002060"/>
              </a:solidFill>
              <a:latin typeface="Times New Roman" pitchFamily="18" charset="0"/>
              <a:cs typeface="Times New Roman" pitchFamily="18" charset="0"/>
            </a:endParaRPr>
          </a:p>
          <a:p>
            <a:endParaRPr lang="en-029" sz="3600"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TYPES OF ORGANIZATIONAL STRUCTURES</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4400" b="1" dirty="0">
                <a:solidFill>
                  <a:srgbClr val="FF0000"/>
                </a:solidFill>
                <a:latin typeface="Times New Roman" pitchFamily="18" charset="0"/>
                <a:cs typeface="Times New Roman" pitchFamily="18" charset="0"/>
              </a:rPr>
              <a:t>Functional structure </a:t>
            </a:r>
            <a:r>
              <a:rPr lang="en-US" sz="4400" b="1" dirty="0">
                <a:solidFill>
                  <a:srgbClr val="0070C0"/>
                </a:solidFill>
                <a:latin typeface="Times New Roman" pitchFamily="18" charset="0"/>
                <a:cs typeface="Times New Roman" pitchFamily="18" charset="0"/>
              </a:rPr>
              <a:t>is set up </a:t>
            </a:r>
            <a:r>
              <a:rPr lang="en-US" sz="4400" b="1" dirty="0" smtClean="0">
                <a:solidFill>
                  <a:srgbClr val="0070C0"/>
                </a:solidFill>
                <a:latin typeface="Times New Roman" pitchFamily="18" charset="0"/>
                <a:cs typeface="Times New Roman" pitchFamily="18" charset="0"/>
              </a:rPr>
              <a:t>so</a:t>
            </a:r>
          </a:p>
          <a:p>
            <a:pPr>
              <a:buNone/>
            </a:pPr>
            <a:r>
              <a:rPr lang="en-US" sz="4400" b="1" dirty="0" smtClean="0">
                <a:solidFill>
                  <a:srgbClr val="0070C0"/>
                </a:solidFill>
                <a:latin typeface="Times New Roman" pitchFamily="18" charset="0"/>
                <a:cs typeface="Times New Roman" pitchFamily="18" charset="0"/>
              </a:rPr>
              <a:t>that each portion </a:t>
            </a:r>
            <a:r>
              <a:rPr lang="en-US" sz="4400" b="1" dirty="0">
                <a:solidFill>
                  <a:srgbClr val="0070C0"/>
                </a:solidFill>
                <a:latin typeface="Times New Roman" pitchFamily="18" charset="0"/>
                <a:cs typeface="Times New Roman" pitchFamily="18" charset="0"/>
              </a:rPr>
              <a:t>of </a:t>
            </a:r>
            <a:r>
              <a:rPr lang="en-US" sz="4400" b="1" dirty="0" smtClean="0">
                <a:solidFill>
                  <a:srgbClr val="0070C0"/>
                </a:solidFill>
                <a:latin typeface="Times New Roman" pitchFamily="18" charset="0"/>
                <a:cs typeface="Times New Roman" pitchFamily="18" charset="0"/>
              </a:rPr>
              <a:t>the</a:t>
            </a:r>
          </a:p>
          <a:p>
            <a:pPr>
              <a:buNone/>
            </a:pPr>
            <a:r>
              <a:rPr lang="en-US" sz="4400" b="1" dirty="0" smtClean="0">
                <a:solidFill>
                  <a:srgbClr val="0070C0"/>
                </a:solidFill>
                <a:latin typeface="Times New Roman" pitchFamily="18" charset="0"/>
                <a:cs typeface="Times New Roman" pitchFamily="18" charset="0"/>
              </a:rPr>
              <a:t>organization </a:t>
            </a:r>
            <a:r>
              <a:rPr lang="en-US" sz="4400" b="1" dirty="0">
                <a:solidFill>
                  <a:srgbClr val="0070C0"/>
                </a:solidFill>
                <a:latin typeface="Times New Roman" pitchFamily="18" charset="0"/>
                <a:cs typeface="Times New Roman" pitchFamily="18" charset="0"/>
              </a:rPr>
              <a:t>is </a:t>
            </a:r>
            <a:r>
              <a:rPr lang="en-US" sz="4400" b="1" dirty="0" smtClean="0">
                <a:solidFill>
                  <a:srgbClr val="0070C0"/>
                </a:solidFill>
                <a:latin typeface="Times New Roman" pitchFamily="18" charset="0"/>
                <a:cs typeface="Times New Roman" pitchFamily="18" charset="0"/>
              </a:rPr>
              <a:t>grouped</a:t>
            </a:r>
          </a:p>
          <a:p>
            <a:pPr>
              <a:buNone/>
            </a:pPr>
            <a:r>
              <a:rPr lang="en-US" sz="4400" b="1" dirty="0">
                <a:solidFill>
                  <a:srgbClr val="0070C0"/>
                </a:solidFill>
                <a:latin typeface="Times New Roman" pitchFamily="18" charset="0"/>
                <a:cs typeface="Times New Roman" pitchFamily="18" charset="0"/>
              </a:rPr>
              <a:t>a</a:t>
            </a:r>
            <a:r>
              <a:rPr lang="en-US" sz="4400" b="1" dirty="0" smtClean="0">
                <a:solidFill>
                  <a:srgbClr val="0070C0"/>
                </a:solidFill>
                <a:latin typeface="Times New Roman" pitchFamily="18" charset="0"/>
                <a:cs typeface="Times New Roman" pitchFamily="18" charset="0"/>
              </a:rPr>
              <a:t>ccording to </a:t>
            </a:r>
            <a:r>
              <a:rPr lang="en-US" sz="4400" b="1" dirty="0">
                <a:solidFill>
                  <a:srgbClr val="0070C0"/>
                </a:solidFill>
                <a:latin typeface="Times New Roman" pitchFamily="18" charset="0"/>
                <a:cs typeface="Times New Roman" pitchFamily="18" charset="0"/>
              </a:rPr>
              <a:t>its purpose. </a:t>
            </a:r>
            <a:endParaRPr lang="en-US" sz="4400" b="1" dirty="0" smtClean="0">
              <a:solidFill>
                <a:srgbClr val="0070C0"/>
              </a:solidFill>
              <a:latin typeface="Times New Roman" pitchFamily="18" charset="0"/>
              <a:cs typeface="Times New Roman" pitchFamily="18" charset="0"/>
            </a:endParaRPr>
          </a:p>
          <a:p>
            <a:pPr>
              <a:buNone/>
            </a:pPr>
            <a:endParaRPr lang="en-US"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029" dirty="0"/>
          </a:p>
        </p:txBody>
      </p:sp>
      <p:pic>
        <p:nvPicPr>
          <p:cNvPr id="4" name="Picture 3" descr="clip_image012">
            <a:hlinkClick r:id="rId2"/>
          </p:cNvPr>
          <p:cNvPicPr/>
          <p:nvPr/>
        </p:nvPicPr>
        <p:blipFill>
          <a:blip r:embed="rId3" cstate="print"/>
          <a:srcRect/>
          <a:stretch>
            <a:fillRect/>
          </a:stretch>
        </p:blipFill>
        <p:spPr bwMode="auto">
          <a:xfrm>
            <a:off x="533400" y="762000"/>
            <a:ext cx="8305800" cy="54864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CA" b="1" dirty="0" smtClean="0">
                <a:solidFill>
                  <a:srgbClr val="C00000"/>
                </a:solidFill>
                <a:latin typeface="Times New Roman" pitchFamily="18" charset="0"/>
                <a:cs typeface="Times New Roman" pitchFamily="18" charset="0"/>
              </a:rPr>
              <a:t/>
            </a:r>
            <a:br>
              <a:rPr lang="en-CA" b="1" dirty="0" smtClean="0">
                <a:solidFill>
                  <a:srgbClr val="C00000"/>
                </a:solidFill>
                <a:latin typeface="Times New Roman" pitchFamily="18" charset="0"/>
                <a:cs typeface="Times New Roman" pitchFamily="18" charset="0"/>
              </a:rPr>
            </a:br>
            <a:r>
              <a:rPr lang="en-CA" b="1" dirty="0" smtClean="0">
                <a:solidFill>
                  <a:srgbClr val="C00000"/>
                </a:solidFill>
                <a:latin typeface="Times New Roman" pitchFamily="18" charset="0"/>
                <a:cs typeface="Times New Roman" pitchFamily="18" charset="0"/>
              </a:rPr>
              <a:t>FEATURES OF THE FORMAL ORGANIZATION</a:t>
            </a:r>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lvl="1" hangingPunct="0">
              <a:buFont typeface="Wingdings" pitchFamily="2" charset="2"/>
              <a:buChar char="Ø"/>
            </a:pPr>
            <a:r>
              <a:rPr lang="en-CA" b="1" dirty="0" smtClean="0">
                <a:solidFill>
                  <a:srgbClr val="002060"/>
                </a:solidFill>
                <a:latin typeface="Times New Roman" pitchFamily="18" charset="0"/>
                <a:cs typeface="Times New Roman" pitchFamily="18" charset="0"/>
              </a:rPr>
              <a:t>Tall and Flat</a:t>
            </a:r>
            <a:endParaRPr lang="en-029"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Hierarchy of Authority</a:t>
            </a:r>
            <a:endParaRPr lang="en-029" sz="3600"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Chain of command</a:t>
            </a:r>
            <a:endParaRPr lang="en-029" sz="3600"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Span of control</a:t>
            </a:r>
            <a:endParaRPr lang="en-029" sz="3600"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Division of labour</a:t>
            </a:r>
            <a:endParaRPr lang="en-029" sz="3600"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Delegation</a:t>
            </a:r>
            <a:endParaRPr lang="en-029" sz="3600"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Responsibility</a:t>
            </a:r>
            <a:endParaRPr lang="en-029" sz="3600" b="1" dirty="0" smtClean="0">
              <a:solidFill>
                <a:srgbClr val="002060"/>
              </a:solidFill>
              <a:latin typeface="Times New Roman" pitchFamily="18" charset="0"/>
              <a:cs typeface="Times New Roman" pitchFamily="18" charset="0"/>
            </a:endParaRPr>
          </a:p>
          <a:p>
            <a:pPr lvl="0" hangingPunct="0">
              <a:buFont typeface="Wingdings" pitchFamily="2" charset="2"/>
              <a:buChar char="Ø"/>
            </a:pPr>
            <a:r>
              <a:rPr lang="en-CA" sz="3600" b="1" dirty="0" smtClean="0">
                <a:solidFill>
                  <a:srgbClr val="002060"/>
                </a:solidFill>
                <a:latin typeface="Times New Roman" pitchFamily="18" charset="0"/>
                <a:cs typeface="Times New Roman" pitchFamily="18" charset="0"/>
              </a:rPr>
              <a:t>Centralisation and Decentralisation</a:t>
            </a:r>
            <a:endParaRPr lang="en-029" sz="36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lvl="1" algn="l" rtl="0">
              <a:spcBef>
                <a:spcPct val="0"/>
              </a:spcBef>
            </a:pPr>
            <a:r>
              <a:rPr lang="en-CA" sz="4000" b="1" dirty="0" smtClean="0">
                <a:solidFill>
                  <a:srgbClr val="FF0000"/>
                </a:solidFill>
                <a:latin typeface="Times New Roman" pitchFamily="18" charset="0"/>
                <a:cs typeface="Times New Roman" pitchFamily="18" charset="0"/>
              </a:rPr>
              <a:t/>
            </a:r>
            <a:br>
              <a:rPr lang="en-CA" sz="4000" b="1" dirty="0" smtClean="0">
                <a:solidFill>
                  <a:srgbClr val="FF0000"/>
                </a:solidFill>
                <a:latin typeface="Times New Roman" pitchFamily="18" charset="0"/>
                <a:cs typeface="Times New Roman" pitchFamily="18" charset="0"/>
              </a:rPr>
            </a:br>
            <a:r>
              <a:rPr lang="en-CA" sz="4000" b="1" dirty="0" smtClean="0">
                <a:solidFill>
                  <a:srgbClr val="FF0000"/>
                </a:solidFill>
                <a:latin typeface="Times New Roman" pitchFamily="18" charset="0"/>
                <a:cs typeface="Times New Roman" pitchFamily="18" charset="0"/>
              </a:rPr>
              <a:t>TALL AND FLAT</a:t>
            </a:r>
            <a:r>
              <a:rPr lang="en-029" sz="4000" b="1" dirty="0" smtClean="0">
                <a:solidFill>
                  <a:srgbClr val="FF0000"/>
                </a:solidFill>
                <a:latin typeface="Times New Roman" pitchFamily="18" charset="0"/>
                <a:cs typeface="Times New Roman" pitchFamily="18" charset="0"/>
              </a:rPr>
              <a:t/>
            </a:r>
            <a:br>
              <a:rPr lang="en-029" sz="4000" b="1" dirty="0" smtClean="0">
                <a:solidFill>
                  <a:srgbClr val="FF0000"/>
                </a:solidFill>
                <a:latin typeface="Times New Roman" pitchFamily="18" charset="0"/>
                <a:cs typeface="Times New Roman" pitchFamily="18" charset="0"/>
              </a:rPr>
            </a:br>
            <a:endParaRPr lang="en-029" sz="4000"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r>
              <a:rPr lang="en-029" b="1" dirty="0" smtClean="0">
                <a:solidFill>
                  <a:srgbClr val="C00000"/>
                </a:solidFill>
                <a:latin typeface="Times New Roman" pitchFamily="18" charset="0"/>
                <a:cs typeface="Times New Roman" pitchFamily="18" charset="0"/>
              </a:rPr>
              <a:t>Tall organizational structure</a:t>
            </a:r>
            <a:r>
              <a:rPr lang="en-029" b="1" dirty="0" smtClean="0">
                <a:solidFill>
                  <a:srgbClr val="002060"/>
                </a:solidFill>
                <a:latin typeface="Times New Roman" pitchFamily="18" charset="0"/>
                <a:cs typeface="Times New Roman" pitchFamily="18" charset="0"/>
              </a:rPr>
              <a:t> is one which has many levels of hierarchy. In these organizations, there are usually many managers, and each manager has a small span of control – they are in charge of only a small group of people. Tall structures tend to be more complicated and complex, and may be slower to respond to market changes than organizations where managers have a larger span of control.</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r>
              <a:rPr lang="en-029" b="1" dirty="0" smtClean="0">
                <a:solidFill>
                  <a:srgbClr val="002060"/>
                </a:solidFill>
                <a:latin typeface="Times New Roman" pitchFamily="18" charset="0"/>
                <a:cs typeface="Times New Roman" pitchFamily="18" charset="0"/>
              </a:rPr>
              <a:t>In tall organizations, there are many layers of middle management between top management and employees. Each layer of management often develops its own rules and procedures.</a:t>
            </a:r>
          </a:p>
          <a:p>
            <a:r>
              <a:rPr lang="en-029" b="1" dirty="0" smtClean="0">
                <a:solidFill>
                  <a:srgbClr val="002060"/>
                </a:solidFill>
                <a:latin typeface="Times New Roman" pitchFamily="18" charset="0"/>
                <a:cs typeface="Times New Roman" pitchFamily="18" charset="0"/>
              </a:rPr>
              <a:t>Because managers in a tall organization only have a small number of employees to supervise, they are able to supervise more closely and spend more time on training employees.</a:t>
            </a:r>
          </a:p>
          <a:p>
            <a:r>
              <a:rPr lang="en-029" b="1" dirty="0" smtClean="0">
                <a:solidFill>
                  <a:srgbClr val="002060"/>
                </a:solidFill>
                <a:latin typeface="Times New Roman" pitchFamily="18" charset="0"/>
                <a:cs typeface="Times New Roman" pitchFamily="18" charset="0"/>
              </a:rPr>
              <a:t>However, employee satisfaction may be lower in a tall organization because of the many layers of bureaucracy and rigid rules, and because employees have fewer opportunities to take on responsibility.</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029" b="1" dirty="0" smtClean="0">
                <a:solidFill>
                  <a:srgbClr val="002060"/>
                </a:solidFill>
                <a:latin typeface="Times New Roman" pitchFamily="18" charset="0"/>
                <a:cs typeface="Times New Roman" pitchFamily="18" charset="0"/>
              </a:rPr>
              <a:t>The many layers of management mean that there are clear lines of communication in a tall organization, but it can be very difficult for decisions to be made. Decision making is often slowed down because approval may be needed by many different people, and it can be difficult for managers to access executives without going through a long line of management.</a:t>
            </a:r>
          </a:p>
          <a:p>
            <a:r>
              <a:rPr lang="en-029" b="1" dirty="0" smtClean="0">
                <a:solidFill>
                  <a:srgbClr val="002060"/>
                </a:solidFill>
                <a:latin typeface="Times New Roman" pitchFamily="18" charset="0"/>
                <a:cs typeface="Times New Roman" pitchFamily="18" charset="0"/>
              </a:rPr>
              <a:t>Tall organizations may face higher costs than in other types of business structures. One reason for this is the large number of managers and supervisors required in a tall structure. Costs may also increase due to the increased time taken in making decisions and the delays this may cause. </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029" b="1" dirty="0" smtClean="0">
                <a:solidFill>
                  <a:srgbClr val="C00000"/>
                </a:solidFill>
                <a:latin typeface="Times New Roman" pitchFamily="18" charset="0"/>
                <a:cs typeface="Times New Roman" pitchFamily="18" charset="0"/>
              </a:rPr>
              <a:t>TALL ORGANIZATIONAL CHART</a:t>
            </a:r>
            <a:endParaRPr lang="en-029" b="1" dirty="0">
              <a:solidFill>
                <a:srgbClr val="C00000"/>
              </a:solidFill>
              <a:latin typeface="Times New Roman" pitchFamily="18" charset="0"/>
              <a:cs typeface="Times New Roman" pitchFamily="18" charset="0"/>
            </a:endParaRPr>
          </a:p>
        </p:txBody>
      </p:sp>
      <p:sp>
        <p:nvSpPr>
          <p:cNvPr id="1026" name="AutoShape 2" descr="data:image/jpeg;base64,/9j/4AAQSkZJRgABAQAAAQABAAD/2wCEAAkGBxQSEhQUExQVFRUWGBgYFRUUGBsXFxUXFhwiGRYVFRcdKCggGBolHBUcITEhJSkrLi4uGB8zODMsNygtMisBCgoKDg0OGxAQGzQkICQsLCwsLCwuLCwsLC8sLCwsLCwsLCwsLCwsLCwsLCwsLCwsLCwsLCwsLCwsLCwsLCwvLP/AABEIAM4A9QMBIgACEQEDEQH/xAAbAAADAQEBAQEAAAAAAAAAAAAABAUDAgYBB//EAEgQAAIABAIDCwgJBAIBBAMAAAECAAMREgQhBRMxBhQWIkFRUlNyktEVMmFxkaGxwSMzYoGCorLT4UKTwtJDVDQkg6OzNWNz/8QAGQEAAwEBAQAAAAAAAAAAAAAAAAECAwQF/8QALBEAAgIBBAEDAgcAAwAAAAAAAAECEQMSEyFRQSIxYRShBCMykbHR8HHB8f/aAAwDAQACEQMRAD8A/YMBgpZlISiklRUkDPKGPJ8rq07og0b9VL7K/CGYAFvJ8rq07og8nyurTuiGYIAFvJ8rq07og8nyurTuiGYIAFvJ8rq07og8nyurTuiGYIAFvJ8rq07og8nyurTuiGYIAFvJ8rq07og3hK6tO6IZjHGfVv2W+EACurw3NJ/LH3V4bmk/lhVJmQ9UdayNtkjWMavDc0n8sGrw3NJ/LC+sg1kG0GsY1eG5pP5YBKw5yAlVOzzYX1kcTJnm9uX+sQPFSDWUfJ8rq07og8nyurTuiGYIxLFvJ8rq07og8nyurTuiGYIAFvJ8rq07og8nyurTuiGYIAFvJ8rq07og8nyurTuiGYIAFvJ8rq07og8nyurTuiGYIAFvJ8rq07og8nyurTuiGYIAPN7o5CoUtULW6tBSuyPka7qtsv8AF8oIAK+jfqpfZX4QzC2jfqpfZX4QzAAQQQQAEEEEABBBBAAQQQQAEY436t+y3wjaMcZ9W/Zb4QAQUmZD1Qlpy9sPNWXW8qbbTRjzhTlQkVANdpjBcelPPX2iDf6dNfaI9NwTRyamTNJSEbUaqRZLWaS6thmZfqmUEyhQnMgXc/PHOPwzNvgapjNcpvWYENJahFC0b/htcMSDT760iqdIJ009og8oJ019ohbS7DUyrrI+azNO3L/WIl7/AE6a+0RphsYrPLAZSTMTIHPzhBOK0sIt2e0gggjzTrCCCCAAggggAIIIIACCCCAAggggA8/uq2y/xfKCDdVtl/i+UEAFfRv1Uvsr8IZhbRv1Uvsr8ITxwBmmoB4i0r62hxVuhN0VawViLYvRX2CCxeivsEabTJ1neI0lO1zypMpH1aozM8wp9ZdQABW6EG+cZ1Ej++37cZiUm21anaaDOmyPti9FfYIrb+CdR3vnGdRI/vt+3BvnGdRI/vt+3HFi9FfYIb0Tsemy/wDxETKOlXQ078i++cZ1Ej++37cG+cZ1Ej++37cdY8AzcwDxBt9ZjKxeivsEOMbV1/IN15O984zqJH99v24U8rYszXkjDSSyIjtWeaUmFgtOJ/8ArPuhixeivsEfNUla2rXnoK5bPjFaPj+RX8i2rxP/AEsL/fP7cfNVif8ApYX++f24bsXor7BBYvRX2CDR8L7/ANhq+SXpPAYmdJmSt6YZdYjJcJxNLhStNWK7Y3lYfEqqjeeGNABXXHOgp1cWdFbHpsu5OyIy0hQzACAeLy+uIu3pr+f7KrzZN1WJ/wClhf75/bjpFxQNRg8MCNhE8/twzYvRX2CCxeivsEXo+F9/7J1fJhK0tizNaVveSGVFc/TmlrllGdm2ssw1vnGdRI/vt+3GeqStbVrz0Fac1fvj7YvRX2CBw+P5DV8ne+cZ1Ej++37cG+cZ1Ej++37ccWL0V9ghvRX/ACUyFw2dkRMo0rr+Rp35F984zqJH99v24N84zqJH99v2410kBelQDxW2+sQvYvRX2CCMbV0DdeTvfOM6iR/fb9uOsBpGa04ypstENgcFJhcEXW0NVWkZWL0V9gj5qkrW1a89BWnND2/gWot1grEWxeivsEFi9FfYInaZWstQRO0X50wDIcXIffFGM2qdFJ2ef3VbZf4vlBBuq2y/xfKCEMr6N+ql9lfhHmN3k51UiVMMp2OHRXFCVvnWVoctjR6fRv1Uvsr8IjadmUnfgX9TRrhVzSIm6jZ4/hJMZ1nElJaJNSZLIyM6WoM0nlIRuKKEDzs+UN4HdDNnWqBLUkzw7bcpNuaBHYAm/psBTl2RX145x7o+CcPR7o7Nl9mGtHl9H7rZ2qkqJal9WCda6hjYqU1jvMQVmXXBlL0AOTGoVufpyYjOXZHKYiaERbpZRVwzzVEwBqTAaf1Cm07QKXTNHo93JBrh6PdA8L7DWiFj91M2UKFZN5AZTRrKNKMxUILDOotvqBQ1t2iPc7nnLSyTQksCSvm1tWtu3L7zHmsZh5c0qWrVa0ZHaWwDCjC5CCQaCo2ZCPRbl0VZRVQAqtaoGwAKoAHoAEY54OMbfZeOVs+aUak38A+Jjz2MnucXLRS1mqLsomFBUOBcaA3ZVyizp6ZScOwP1GENeOeLxY7giZyqTIeA3QzAks2pqwMMGuLvMO+GKZOSfNoDU3Fsxltj7gN1MydkglVaZJVGPm2TlZgSquxqLNhKk1zVIt64ej3R8E4ej3Rey+ydZLwe6Z3uqJQKS7jLqdZPYX11OeQrKpsYmp2Uzd3PaXeejM6oPNKlGQ1DCtCEeZSnOSK8wjfXD0e6ATgNlPdDWJ3ywc0eg0Kah+3/AIiMNLNSYOx8463OtVHP2/8AEQtp+ZSYvYPxjlivzq+WbN+izjWRH0rjaT5KPMMqUyTWLBglzqVCoZh2cVmagIJt5gYa3x6Y+GcDtofZHW8dmCmefwu6eaqqrmWSqK4MzKbiFae8pLApADsiI9QDm9KZ5W9BaXM8TLrLkahEvNQDmtHDMHqM6ihzzVTlH0Kl5mUF5VVLV/pUkqObIu3tjUTx6PdCWJ+RuaHtZFDQrV1naH6REHfHpizucaqzO3/isZ/iI1AvFK5H3TDUdOy3xEJ6yNt0L0eX6m+KxL3x6YeCFwQskqkRZ+lp4ecAeIuOw0oNcKqjiQWlhaZg6xs6145idL0pPMpwZzozyQyNcHJJn6tpksEcS1WUFcxx1j1evHOPdHzXD0e6KeFvz/qJ3CJhdMzpk/DgsVCO0nEKAAJk8S3ZtoratisKdP0R6rWQjrxzwb49MUsbQnMuaFarTPw/AxUiLudeut9a/CLUcGVVNnVD9KPP7qtsv8Xygg3VbZf4vlBGZRX0b9VL7K/COMboyVNIMxAxGQJ5o70b9VL7K/CFcax1pFWACKaBiNpapy9UOKt0hN0fOD+H6pYOD+H6pYzp9p++3jBT7T99vGNNuROtCWC0HIOIxAMtaDVUHNVTWKPB/D9UsYJJUMzC4M1Ljc1TTZXPkjun2n77eMNwbEpI04P4fqlh7CYVJS2ooUbaCJtPtP328Yb0W5IepJo9BU1ytBpX1kxEotLkpSTOsbo2VNIMxAxGysLcH8P1Sx1jmOspVgLQaAkZknm9UY0+0/fbxhqDasHJI04P4fqlibg9ByDisQurWgSTQc1b6/CHqfafvt4xwslQxYXBmoGNzVIXZXPkqfbFKD5Jckb8H8P1SwcH8P1SxnT7T99vGCn2n77eMLbkPWijhMIkpbUUKNtBHGN0dLnU1iBqbK8kcaMYkOKk0bKpJ/pB2n1xlj2OsAqQLa5EjOvoiKd0VfFnPB/D9UsHB/D9UsZ0+0/fbxgp9p++3jF7cidaEfIcjflurWmorTkrftilwfw/VLGGpW6/jXUtuuatta027Kx3T7T99vGG4NiUkacH8P1Sw7g8GkpbZahRWtBzxOp9p++3jDWjG88VJowpUk/0g8sRKDS5KUkzXG4GXNAExQ1NleSFOD+H6pY00i3HUVIFrHIkco5vXC9PtP328YIwbVoHJI04P4fqlic2g5G/FXVrTUMaclb1z98O0+0/fbxjjUrdfxrqW3XNW0mtNuyoi1BolyRvwfw/VLBwfw/VLGdPtP328YKfafvt4wtuQ9aKGDwSShSWoUHM0hiENGsauKkgW0qSdta7fVD8ZtUykef3VbZf4vlBBuq2y/xfKCEMr6N+ql9lfhE7STUnHsJ8Wijo36qX2V+ER9NPSf8A+2v6mjXArmkRkdRPusjxj7p54kzlqmvrNaQbeLqkLgsy8pTVEHnLJzx6bWxhveX0E2MvmjzXNXHqY5kcsdssTfsYKaEG3VEa2kq5ZMuY7kMQay1BpS20XFiBxj5prSKEjSzGcJUyWEJWqm8sGNLiqG0A0G3MH0EZwjL0NKDlzVqlzYwUr9IKONlzAjK1iQOQCgo8JSX6yxb6UvtF1Oau2EscvIa0U9ZD+hDxZnbP6ViHrYsbnjVH7Z/SsZfiI1EvFK2caUak38A+JhfWR9049Jo7A+JhHWxeGFwRM5VI82d008S56VXXFppwxty1aM6sWX+ooJRJ57l54dXdWfpPorhKlO8xgxBrLlq/m220YvQcbkOWUUNRL6CbGHmjZMNXH4jt54SXQ0rWFzU1LGwhbOOtjDZcy2ki1iVHIMhR7Ug1ocw+mWM1JcyWEvWqm8sGahYohtAJCipFQc8gQKxV1kTBKS++xb6UvtF1Oau2kba2LWNk6y5oY1D9v/ERjpVqTB2PnHW59qq/b/xEL6dakxex8444r82v+Tdv0WcayPIHdJPAxCEprWeYMKbcrEdke4f1GWJd52VDKI9FrYxEmX0EyupxR/yef3uXnjqlib9jFTRMw26stUau7Vyi81gxBBWSs0kLbbQlwo420HLKKGH00xmS0mSxL1ihlN5YEkFtWptoWCrUioOeVwBMJroWUJl+ZzJCELYCyasjZcVsytLFRzZCj4ky7g9iXgUDWi4DmB20gWOVi1Ip6yHtCmus7Q/SIia2K+55qiZ2/wDFYzzxqBeOVs+6Xajp2W+IhTWRrp9qPL7LfFYm62HghcEGSVSPPndHOBxEslNY8x1wZtFKI5Rwwrx9WFEw7KhqRvo/dUz2rqwxWUHmtcQQdSs4sFtItJcL51a1yyinqkqDYtQWINoqC/nkeluXnhFNDShMvz23BKLYDZqua62zK2630RW1JIWtWNYXTjM8pXliWJqBla8sCWBYSwbaFwoqQSNuV1DSvrIliRLuD2JcotVrRUAZAA8gzPtjfWxaxk6yzoZqtM/D84qRG3PNUzPWvwMWY4MqqbOmH6Uef3VbZf4vlBBuq2y/xfKCMyivo36qX2V+EY6Q0TLnMGa4EClVYrltzp6420b9VL7K/CF8ZObWFQxUBVOQXMksOUHoxUbvgTryL8G5XPM77QcG5XPM77RprH61/Yn+sGsfrX9if6xpWTsn0kzB6ClmfPQtMtXV2i9srlJMP8G5XPM77RzLlFXdxMe57bvM/pFB/T6Y21j9a/sT/WG9fYlpM+Dcrnmd9ooYDBLJW1K0qTmakk85hPWP1r+xP9Ya0dNLBriWo1ATStKA8gA5YiSlXJSrwcaQ0Uk4gtcCBTisVy9NIU4NyueZ32hjGTm1loYqAoOQXMkkcoPNGesfrX9if6wRU64YPTfJnwblc8zvtE/C6DlnET0LTLVWUVF7ZFrrvgIqax+tf2J/rGMuUQ7uJj3OFDHibErblb9oxa188kvSdcG5XPM77QcG5XPM77RprH61/Yn+sGsfrX9if6wqydj9I5gMEslbVrStczU19ZjLSGi0nEFrgRkLWK+2kdaOmkh7iWo1ATStKA8gA5Yzxs5tYFDFRbXILma05QYzV6vkrihbg3K55nfaDg3K55nfaNNY/Wv7E/1g1j9a/sT/AFjSsnZPpJfkOXvrV3TLdTdS9vOvpX2RQ4NyueZ32jnVHWazWPdbZXiebWuy3njbWP1r+xP9Yb19iWkz4NyueZ32h/R+BWSpVK5mpuJJJ2bT6oU1j9a/sT/WGdHTSbwzFqNQE0rQqDTIDniJKVclLT4DSOjUnUvu4taFSQc9uz1Qlwblc8zvtDWOmsHUBiotJyC50IHKDzxjrH61/Yn+sEVOuGD0+TPg3K55nfaEG0FL30EumW6lmpe3nBwK+wxT1j9a/sT/AFjEyjrBM1j3BSleJ5pIJFLecRa19kvSdcG5XPM77QcG5XPM77RprH61/Yn+sGsfrX9if6wqydj9I1o/R6SQQlczUliSfaYbhLATGJYFi1ApFacta7AOaHYyd3yUjz+6rbL/ABfKCDdVtl/i+UEIZX0b9VL7K/CJulGImtQgHVrQkVFavSoqKj7xFLRv1Uvsr8IkaZek/wD9tf1NGuFXOiMjqJ52RunKV15DNdNAWTLKkLJmGWXNzm6uVFXPbthvEbqJSNMUhyZas/Fta4IQrAUORq4yakfDgJWRtoQXNVZlJ1jXOCQRVS2ZU5eiMzoqRVjZ5wYEXNSkxgz0WtFqwBNKZx17cjDWhrDafVpglmXMQl2l1a2gmKmsKcVj/RnUZcla5RhhNPteUnCxzMCLLCMGAZyqPeTbNQihuWlK0IrGow0u6+0XXmZWp89l1Zbu5Ri2jZJrVSSaZl3LLa1y2NWqANnRaQbcuA1I+ruplktRJtEpe1Fogaa8gE51IvlNsByzj1OhjlM7f+IjxknQUlZhcDK1AEq1oKO824ivHq8ytGrQgGPX7n2qj9s/ARjmi1Hns0xtNmOlWImmhAOrFCRUVq1KjKo+8R5eVunaXdryrm6aFWTLKm2S1rObnN1aiijPPlj0em3pOHYH6jEZsBKOdtDV2qrMprMNXBKkEgkAldmQyi8UG4JoU5JOj7id1EpGmKQ51aPMNtpuEulwABqG44yakd4fdCrTBLKTEJmGVVgtBMEvXW1Vjtl51GXJWsLtoqQSxKVvDhhc1KTaGZRa0W4qCaAVMb71l3X2i7Wa2uf1lmqu9dnFjRY5eSNSMsPugYOyThY2sCJLCENa0zVpNvJtmoQVJK0trQisdcKJdWok0hK6xqLRAJrSbjxqkXSycgTTOOX0bJapKkk0zLuStGvGrNay+MAeLTYOaF5eg5Ie6mVqgJc1tQ7TSzZ8ervWjVFQIW3INSPY6HOUzt/4rC+lWIm5ZHV5E5iteUcsabn2qszt/wCKwtpx6Tl7H+Uc0Y/m0bN+izzabpWllhPKuQ01VWTLKkrJpc5vc188C0Z58sN4ndRKRpikPxJbzKi01EoBmAFahqMMmAj4+BlE1tINzNVWdTV6X5qQaGgqNmQyjOZoqQxclK3hwwualJoAmUWtFuoK0ArSOnbkZa0byN0StMEsy5qHWaolglBMMvXBTRjtl51GWdDnGMvdAyzHWcLDrAiSwjBirTBLSaHJtmKblJtAK1oamNt6S7r7RdeJlc/rAmqDeuzixlM0bJYkspJPKXcleMH+jNfo+MAeLTMDmEPbkLWjp91CAvxJpEu4zGAWiKkxpTMatUiqE5VNI9Poc11naH6RHjl0HJD3UNttLLmoTeZjM2fHqzVIaoj1m59qiZ2/8RGOaLUOTSEk5cBpZqTFp0G+Ijyi7pGls4nFXIeYiLJllWIlBWZyXmEf8gFozqRHptPPSYnZb4rEKZgZRNbSDczXKzK1WADcZSDQhRUbMhDxQbgmhTklI+4jdRKRmU38WW8yotNRLQOy21uVrW2MBHcjdCrOEMuapLiWSwSgZk1iA0YnNebYcjSMJmi5DFiUqXDhhc1PpFCPRa0BZQASBnSNt6y7rrRW5XrU+cq2K33LlGm3IjWjIafZJjrOFtGCy5YRrmVpglrNWYTbMU3qSAAVrQ1jufumRS/EmkSw5cgLRVlvYzZkEiorQVNOSOJujpTFiykluUu5tqwb6PP6PjKDxaZgc0L+Q5N91DbaVKXNRiz3sXNavU7Q1QYNuQ9aPX6IarP6k/yinEfQDVMz8PzixHHlVTZvD9KPP7qtsv8AF8oIN1W2X+L5QRmUV9G/VS+yvwhfSGiVmsGLMppTi0zAJI2g85hjRv1Uvsr8IzxOKYPaKCig5iu0kc46MVFu+BOq5EuDy9bM/L4QcHl62Z+XwhrfT8690+MG+n517p8Y11ZeyKh0SMLoi6dOQzXomrtyWvGBJrl6Id4PL1sz8vhH2SGWZMmXLWZbUWmgsFBTP0wzvp+de6fGG5ZPDElDoV4PL1sz8vhFDR2CElSoJNTUlqVqfV6ox30/OvdPjG+Bnlw1aVVqZZVyB+cZzc69TKio+DDSOilmsGLMpApxaZiteUHnhXg8vWzPy+EO4rEsHtFBxQcxXaSOcc0cb6fnXunxhxeSuGDUb5FeDy9bM/L4QlhtEXT50szXtRZZGS1q91a5fZEV99Pzr3T4wtKVlmzJly1cICLTQWVpTP7UWpZOeSWodHzg8vWzPy+EHB5etmfl8Ia30/OvdPjBvp+de6fGFqy9jqHRto7AiSpUEtU1Jalebk9UY6R0Us5gxZlIFOLTMbeUGN8DiC91aVVqZZcgPzjjFYlg4VaebXMV5ac4jNOWr5K4r4EeDy9bM/L4QcHl62Z+XwhrfT8690+MG+n517p8Y01Zeyah0R/JH/qdVrXt1V+xa3XW7abKQ9weXrZn5fCPtra7W3LWyylppS66u3bDO+n517p8Yblk8MSUOhXg8vWzPy+EP6OwIkqQCWqaktSuynJ6oy30/OvdPjG2CxBe4GlVNMstoB9PPGc3OvUyoqN8GekdGLOKksylaiq02H1+qE+Dy9bM/L4Q/i8QysAKZgnMV2EDnHPGW+n517p8YcXkrhg1G+RXg8vWzPy+EJHRH/qRK1r2mUX2LWoYDbTZQxX30/OvdPjCxDa0TblqEKUtyoWDV27cotSyeWS1Do+cHl62Z+Xwg4PL1sz8vhDW+n517p8YN9Pzr3T4wtWXsdQ6O9HaOEm6jM11KlqcmzZ64dhbBTy11aZGmQpyA+nnhmMZXfJaquDz+6rbL/F8oIN1W2X+L5QQhlfRv1Uvsr8ImaYnFJjFVuIRcq0rm3KYp6N+ql9lfhEnTZ+lI55a/Fo0xK5UiZukTtHaeSYsst9GZgVlVjUgOKpcw4qk8gJzplWNW05JAJMwChVcwwNX8wAUqbqZU28lYjYfc9KRkYZlFlrVkls30QtVlcrVDSlbabMqGPmjtz8uSQQ7E3SmJogLGUGALlQLmN5LMcyY69Ejn1It4fTUqYGMt1e1bjbygVGVduYIPMRQ0MZTNPS1kJOY2h5esVTtItvINK0oNp2CEsPo1ZdLWYlZbywCQKiY95JNMjXKExoh7Ja6wgypbSlcMl2rdVVlIMsgn6NTWm1ebKJkpJe3JcFqfv8AcsYfdFJZQS4DGy5ACxV3QTBLyGbWm6gzoK7Iv6Gaoc/b/wAVjxDaE+iaUMgzq9blJDLLWUCpKcVhYGDChB5eSPY7mq6tq7b6bbtiqMzQVP3Rnm9vYuEWv/UcaYmlZhKi42DKtK5nlMSNH6fSYstm+jMwKyqTcaP5lxXJCTkATmRlWKemm+l/APiY8xh9zslGltkxRJaVdJbt9F5hVitUOedtPRQ5xeKDcU0ROStlptOSQCTMAoVBqCDVzRKAirXEEAioPJH3CaZlTa6uYrkAtQV2A0NK7aHIjkORoYh4Dc7LlG4O5N0liaICxklmUuQKuzX8ZjUmnJDWG0assqwZiVScoBIAInzBNapplQig9HPF6JE6lY6mn5e95U9jYJssTEVvOoyX0IFdg2nYI4wm6OS6KxcKxVCyAFijTFDhMhm1prTbTOlIkydEOsuSgmEGShlS2DLdqyoQqapQniKa02rzZQLoSklpQ81mRqsysQZctZSleJxTSWGDDMHYeSId2+PsaaPlfuj22hWqJhHTH6FjDTEwrMqouNmQrSvG5zBuYrq3B5GAza4miKKlqCpjPTb0mr2PnGMVeShviJL0fugSYqM30ZmBSqsbjRzRbiuSVOQqczsrGzackgMTMUWlQagj6w2pQEcYMwIBFQSMoiytzslWltQMUWWtXSW5IlEshBZSUNWOa0+4isc4Tc5LlksHckmSSaICxkTDMUuwFXYlqMxJJAGyOlQl0ZakXsJpmTNNJcxWNCaCuxTa23lVjQjapNDSMpOnpZkSp7GxZqK6K2bcZb6UWuYFSaZChMIYTRay2V1ZiUGIABIod8zROetByMoA9G2sLYfRTpLkoJhGoWyW1VrYUsKsLKHIDOm0c2UKSaXsVFKXn70U8DukkzJasWCsVlsyCrlDNUMqVAzYhshtIqaZGPQaFe7WEZgsM/wiPFStCBZLSRmrGWSWZW+qRZakVTI8QNUUIIypsj125ZSEcGpoVFS1xNEUVZqCpO05Rll9vYuMafuv3RppmYVZSouNrUFaVzHLyREwGn0mKrMNXfS0MbjQm0FiuSVYUFTmdkWNONR07LfER5NNzskMj0DFFVazEluSEcutCymw1c5rTbzgGKxQbimiJyVstPpySt1Zii226oI89rEIqOMGYUBFQSI6wmmZM1rZcxWahNBUHim1xnyqSARtBIrSIEjc3LVma9yWMok0QMdTN1yl2Aq7EmhZiTSmzbDuF0ast1cMxKnEEAkUJxMwTWrlyEUHo21jRQlXJOpD0nTcsyZc5jYJgBVTm1SK0otakAEmnICYwwG6WTMlo5YKzJLYoKuV1oBRagZk1yG08gidI0W6JKUOfofq2uWoUqVIPEo2R202gRxI0JZJaUMw2rqXZW+qUIDTV0rxQaihB2UiOevsaaPlfuj22hZlwcjMEih5xaIpRF3KoVlspJNpVas17NRFFWYgVJi1HNP9TNI+x5/dVtl/i+UEG6rbL/F8oIgZX0b9VL7K/CJ2mdFzJjhpbKOKAbgTsJOVPXFHRv1Uvsr8IZhxk4u0JpPhnjNF6OxE6TLm3SheoalGyrybYa8hYjpyvY3jD+5+dZgZLUrSWuUOb9bor3j4Ru8uS3TM1CNKyJ5CxHTlexvGDyFiOnK9jeMW9+t0V7x8IN+t0V7x8INzN2PRAieQsR05Xsbxi1oXBtKQhyCxYk02cg+Ufd+t0V7x8IN+t0V7x8ImUsklTGlFewppnRkya6tLZRxaG4E8tcqeuI2jNHYidKSZdKFwrSjZZ05/RHpZeMNygqBU0qDXkJ5vRCm56Zbg5bcyk+8w1knGNX/uROMWyd5CxHTlexvGDyFiOnK9jeMW9+t0V7x8IN+t0V7x8Ie5m7DRAieQsR05Xsbxg8hYjpyvY3jFvfrdFe8fCDfrdFe8fCDczdhogc6FwTSkYOQWLV4uzYB8oX01o2ZNdWlsooKG4E8tcqQ1v1uivePhH1caagFRQkDI12/dGfrT1eSvS1R5rRmjsROlq90oVuyo39LFef0Qz5CxHTlexvGKW56ZbhFbm1h9jtDAxrdFe8fCNHlyW0mQoQrki+QsR05Xsbxg8hYjpyvY3jFvfrdFe8fCDfrdFe8fCDczdj0QInkLEdOV7G8YsaEwLSlYOQSzV4uQ2AfKO9+t0V7x8IN+t0V7x8ImUsklTGlFexhpvRzzShlsoIqDcCcjTm9UQdGaOxE2WHulDjOtKN/Q5Tn+zWPSHHkUqooSoybpEDm9MYbnGphq8zzz/wDK8NZJwjV/7kTjFsmeQsR05Xsbxg8hYjpyvY3jFpMcxANgzFfO5/uj7v1uivePhD3cvYaIETyFiOnK9jeMHkLEdOV7G8Yt79bor3j4Qb9bor3j4QbmbsNEDnQuCaUhDkFi1eLkNgHyihCO/W6K94+EfDjyKVUUqBk3Oac3pjKSk3bKTS4RO3VbZf4vlBBuq2y/xfKCIKK+jfqpfZX4QzC2jfqpfZX4QzAB5/Rf/wCOlf8A80+UaGZHGkdBSElMyoQVoRR3oM+atPuhbWx14kpNtGE3VJneM0kssopDMz1tVBVjaKsaegfxWOE01IN9Jsv6NrHqwFrdE12GJ+msHr5dlUG3N1LFCRQPLIIKuOQwjiNCuyuoncVphc1VrjdL1ZDsrAnOjZEV2Goi3CXPBOpFLH7p5MlpisRWWJd3GQcaa1qIAWBqag1OQB2xXSbUA84rtr7xlHmRoXiFb9u9c7f+qVPP/Vb91eWLetiljfkWpD0l/pJfa/xMc6G/8Bew3xMYYOZWbL7R/SYYxmgMOst2CEEAkUdwAduytNsYZUlKn8f9msOVZ81kK43SSyigIZmckIqCrMVBY02DIAmOdbCGmsJr5dnEzrm6lrTTJ0IIKsDmCDG7g64MlJD0vTUg6yk2X9E1kyrAWNQGjV2ZH48xhXH7p5MppisQTLRGajIM5htRBVgann2AEVMS5mhXo6rOyaYJhqDc30IksHZWB2qHqtM6g1BjqVoO2WU1lay8Mlbf+sa12/1e70xOiQ9SPTy51QDzgHaDt9IyP3R0r8ZO2vxhMzY7w8zjy+2sOcPSwjLlDWhv/C+6b+po5SZkPVHeN3P4cJMIQg0Y5O4FczsBpthBZuQjPElJtoubpKzXG6QWUFLAm5giquZZm2KNg5DtI2RlL0zJJZdYqsgVpiubWQMKi8HZthbSUrWpZSWwJFVmoXU09AIzrQ19ESpehXVCqziarJBZgxZjJ21YNdRhlkbhzxo4Sv2I1IrY7dJJlNRmUgSmnEhloJa8uZq1eSlYoYTF6xFcCgYAgVB2+lSQfuMeZlaBpKMvWbZDyK2nK9i12ZJyupSvJti8j0AHMAPZBGD8g5LwNTH83ty/1iN9A/8AintT/wD7XifrM07cv9YijiNz+Ho5sIJubJ3AqakmgNNprGOZJOn/AL3NIW+ULyJnFX1D4RljdILKUFq5sqKFzLMxoqjk9pjCTN4q+ofCMdIS9YhSiMDSqzVvQjmIqPbG7g64MtQxL0zJLMpdVdFVnRyFZFbYWB2Rhjd0UmUwVmU1lvNLBloJaf1ZnjVrlSvLEiXoV1Uqs7aklSzBixMpifOuqFIa3bcMs4+yNBWyymsrWTOlVtP/ADPfdmScq0oTnzxOiXRWpHpMFjRNlrMAoGAIFVbb6VJB+4xpMfZ2l/UITlNaoHMAPYKR1rM17S/qEVKHDFGXIxuq2y/xfKCDdVtl/i+UEeedJX0b9VL7K/CGYg4TTqIiqVaqgA0pyffGvCKX0X93jAA/pOSXlOq7SMq88ec8nYnq17/8RU4RS+i/u8YOEUvov7vGNIZZQ9iZQUvcl+TsT1a9/wDiDydierXv/wARU4RS+i/u8YOEUvov7vGL+pydk7UCX5OxPVr3/wCIPJ2J6te//EVOEUvov7vGDhFL6L+7xg+pydhtQFNGaPniajOiqqkkkNXkI2U9MXsZLLS3UbSpA9ZETOEUvov7vGDhFL6L+7xjOU3J2yoxSVIl+TsT1a9/+IPJ2J6te/8AxFThFL6L+7xg4RS+i/u8Y0+pydk7UCX5OxPVr3/4g8nYnq17/wDEVOEUvov7vGDhFL6L+7xg+pydhtQJfk7E9Wvf/iN8Bo6frELoqqDUkNXZ6KQ7wil9F/d4wcIpfRf3eMJ55tU2CxRRUxUssjqNpUgfeKR5YaNxPVr3/wCIq8IpfRf3eMHCKX0X93jEwySh+kqUFL3Jfk7E9Wvf/iDydierXv8A8RU4RS+i/u8YOEUvov7vGL+pydk7UCX5OxPVr3/4g8nYnq17/wDEVOEUvov7vGDhFL6L+7xg+pydhtQJ+H0biL0uRQAykm6uSkHZT0R6aatVI5wREnhFL6L+7xg4RS+i/u8YznOU3bKjFR9iSmjMSABq1yFPP5vujrydierXv/xFThFL6L+7xg4RS+i/u8Y0+oydk7USX5OxPVr3/wCIPJ2J6te//EVOEUvov7vGDhFL6L+7xg+pydhtQJfk7E9Wvf8A4juRo3EXLcigBlJN9cga7KeiKPCKX0X93jBwil9F/d4wn+IyNVYbUTDdVtl/i+UEKaYx6zrbQRbWtactPCPkYm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1028" name="AutoShape 4" descr="data:image/jpeg;base64,/9j/4AAQSkZJRgABAQAAAQABAAD/2wCEAAkGBxQSEhQUExQVFRUWGBgYFRUUGBsXFxUXFhwiGRYVFRcdKCggGBolHBUcITEhJSkrLi4uGB8zODMsNygtMisBCgoKDg0OGxAQGzQkICQsLCwsLCwuLCwsLC8sLCwsLCwsLCwsLCwsLCwsLCwsLCwsLCwsLCwsLCwsLCwsLCwvLP/AABEIAM4A9QMBIgACEQEDEQH/xAAbAAADAQEBAQEAAAAAAAAAAAAABAUDAgYBB//EAEgQAAIABAIDCwgJBAIBBAMAAAECAAMREgQhBRMxBhQWIkFRUlNyktEVMmFxkaGxwSMzYoGCorLT4UKTwtJDVDQkg6OzNWNz/8QAGQEAAwEBAQAAAAAAAAAAAAAAAAECAwQF/8QALBEAAgIBBAEDAgcAAwAAAAAAAAECEQMSEyFRQSIxYRShBCMykbHR8HHB8f/aAAwDAQACEQMRAD8A/YMBgpZlISiklRUkDPKGPJ8rq07og0b9VL7K/CGYAFvJ8rq07og8nyurTuiGYIAFvJ8rq07og8nyurTuiGYIAFvJ8rq07og8nyurTuiGYIAFvJ8rq07og8nyurTuiGYIAFvJ8rq07og3hK6tO6IZjHGfVv2W+EACurw3NJ/LH3V4bmk/lhVJmQ9UdayNtkjWMavDc0n8sGrw3NJ/LC+sg1kG0GsY1eG5pP5YBKw5yAlVOzzYX1kcTJnm9uX+sQPFSDWUfJ8rq07og8nyurTuiGYIxLFvJ8rq07og8nyurTuiGYIAFvJ8rq07og8nyurTuiGYIAFvJ8rq07og8nyurTuiGYIAFvJ8rq07og8nyurTuiGYIAFvJ8rq07og8nyurTuiGYIAPN7o5CoUtULW6tBSuyPka7qtsv8AF8oIAK+jfqpfZX4QzC2jfqpfZX4QzAAQQQQAEEEEABBBBAAQQQQAEY436t+y3wjaMcZ9W/Zb4QAQUmZD1Qlpy9sPNWXW8qbbTRjzhTlQkVANdpjBcelPPX2iDf6dNfaI9NwTRyamTNJSEbUaqRZLWaS6thmZfqmUEyhQnMgXc/PHOPwzNvgapjNcpvWYENJahFC0b/htcMSDT760iqdIJ009og8oJ019ohbS7DUyrrI+azNO3L/WIl7/AE6a+0RphsYrPLAZSTMTIHPzhBOK0sIt2e0gggjzTrCCCCAAggggAIIIIACCCCAAggggA8/uq2y/xfKCDdVtl/i+UEAFfRv1Uvsr8IZhbRv1Uvsr8ITxwBmmoB4i0r62hxVuhN0VawViLYvRX2CCxeivsEabTJ1neI0lO1zypMpH1aozM8wp9ZdQABW6EG+cZ1Ej++37cZiUm21anaaDOmyPti9FfYIrb+CdR3vnGdRI/vt+3BvnGdRI/vt+3HFi9FfYIb0Tsemy/wDxETKOlXQ078i++cZ1Ej++37cG+cZ1Ej++37cdY8AzcwDxBt9ZjKxeivsEOMbV1/IN15O984zqJH99v24U8rYszXkjDSSyIjtWeaUmFgtOJ/8ArPuhixeivsEfNUla2rXnoK5bPjFaPj+RX8i2rxP/AEsL/fP7cfNVif8ApYX++f24bsXor7BBYvRX2CDR8L7/ANhq+SXpPAYmdJmSt6YZdYjJcJxNLhStNWK7Y3lYfEqqjeeGNABXXHOgp1cWdFbHpsu5OyIy0hQzACAeLy+uIu3pr+f7KrzZN1WJ/wClhf75/bjpFxQNRg8MCNhE8/twzYvRX2CCxeivsEXo+F9/7J1fJhK0tizNaVveSGVFc/TmlrllGdm2ssw1vnGdRI/vt+3GeqStbVrz0Fac1fvj7YvRX2CBw+P5DV8ne+cZ1Ej++37cG+cZ1Ej++37ccWL0V9ghvRX/ACUyFw2dkRMo0rr+Rp35F984zqJH99v24N84zqJH99v2410kBelQDxW2+sQvYvRX2CCMbV0DdeTvfOM6iR/fb9uOsBpGa04ypstENgcFJhcEXW0NVWkZWL0V9gj5qkrW1a89BWnND2/gWot1grEWxeivsEFi9FfYInaZWstQRO0X50wDIcXIffFGM2qdFJ2ef3VbZf4vlBBuq2y/xfKCEMr6N+ql9lfhHmN3k51UiVMMp2OHRXFCVvnWVoctjR6fRv1Uvsr8IjadmUnfgX9TRrhVzSIm6jZ4/hJMZ1nElJaJNSZLIyM6WoM0nlIRuKKEDzs+UN4HdDNnWqBLUkzw7bcpNuaBHYAm/psBTl2RX145x7o+CcPR7o7Nl9mGtHl9H7rZ2qkqJal9WCda6hjYqU1jvMQVmXXBlL0AOTGoVufpyYjOXZHKYiaERbpZRVwzzVEwBqTAaf1Cm07QKXTNHo93JBrh6PdA8L7DWiFj91M2UKFZN5AZTRrKNKMxUILDOotvqBQ1t2iPc7nnLSyTQksCSvm1tWtu3L7zHmsZh5c0qWrVa0ZHaWwDCjC5CCQaCo2ZCPRbl0VZRVQAqtaoGwAKoAHoAEY54OMbfZeOVs+aUak38A+Jjz2MnucXLRS1mqLsomFBUOBcaA3ZVyizp6ZScOwP1GENeOeLxY7giZyqTIeA3QzAks2pqwMMGuLvMO+GKZOSfNoDU3Fsxltj7gN1MydkglVaZJVGPm2TlZgSquxqLNhKk1zVIt64ej3R8E4ej3Rey+ydZLwe6Z3uqJQKS7jLqdZPYX11OeQrKpsYmp2Uzd3PaXeejM6oPNKlGQ1DCtCEeZSnOSK8wjfXD0e6ATgNlPdDWJ3ywc0eg0Kah+3/AIiMNLNSYOx8463OtVHP2/8AEQtp+ZSYvYPxjlivzq+WbN+izjWRH0rjaT5KPMMqUyTWLBglzqVCoZh2cVmagIJt5gYa3x6Y+GcDtofZHW8dmCmefwu6eaqqrmWSqK4MzKbiFae8pLApADsiI9QDm9KZ5W9BaXM8TLrLkahEvNQDmtHDMHqM6ihzzVTlH0Kl5mUF5VVLV/pUkqObIu3tjUTx6PdCWJ+RuaHtZFDQrV1naH6REHfHpizucaqzO3/isZ/iI1AvFK5H3TDUdOy3xEJ6yNt0L0eX6m+KxL3x6YeCFwQskqkRZ+lp4ecAeIuOw0oNcKqjiQWlhaZg6xs6145idL0pPMpwZzozyQyNcHJJn6tpksEcS1WUFcxx1j1evHOPdHzXD0e6KeFvz/qJ3CJhdMzpk/DgsVCO0nEKAAJk8S3ZtoratisKdP0R6rWQjrxzwb49MUsbQnMuaFarTPw/AxUiLudeut9a/CLUcGVVNnVD9KPP7qtsv8Xygg3VbZf4vlBGZRX0b9VL7K/COMboyVNIMxAxGQJ5o70b9VL7K/CFcax1pFWACKaBiNpapy9UOKt0hN0fOD+H6pYOD+H6pYzp9p++3jBT7T99vGNNuROtCWC0HIOIxAMtaDVUHNVTWKPB/D9UsYJJUMzC4M1Ljc1TTZXPkjun2n77eMNwbEpI04P4fqlh7CYVJS2ooUbaCJtPtP328Yb0W5IepJo9BU1ytBpX1kxEotLkpSTOsbo2VNIMxAxGysLcH8P1Sx1jmOspVgLQaAkZknm9UY0+0/fbxhqDasHJI04P4fqlibg9ByDisQurWgSTQc1b6/CHqfafvt4xwslQxYXBmoGNzVIXZXPkqfbFKD5Jckb8H8P1SwcH8P1SxnT7T99vGCn2n77eMLbkPWijhMIkpbUUKNtBHGN0dLnU1iBqbK8kcaMYkOKk0bKpJ/pB2n1xlj2OsAqQLa5EjOvoiKd0VfFnPB/D9UsHB/D9UsZ0+0/fbxgp9p++3jF7cidaEfIcjflurWmorTkrftilwfw/VLGGpW6/jXUtuuatta027Kx3T7T99vGG4NiUkacH8P1Sw7g8GkpbZahRWtBzxOp9p++3jDWjG88VJowpUk/0g8sRKDS5KUkzXG4GXNAExQ1NleSFOD+H6pY00i3HUVIFrHIkco5vXC9PtP328YIwbVoHJI04P4fqlic2g5G/FXVrTUMaclb1z98O0+0/fbxjjUrdfxrqW3XNW0mtNuyoi1BolyRvwfw/VLBwfw/VLGdPtP328YKfafvt4wtuQ9aKGDwSShSWoUHM0hiENGsauKkgW0qSdta7fVD8ZtUykef3VbZf4vlBBuq2y/xfKCEMr6N+ql9lfhE7STUnHsJ8Wijo36qX2V+ER9NPSf8A+2v6mjXArmkRkdRPusjxj7p54kzlqmvrNaQbeLqkLgsy8pTVEHnLJzx6bWxhveX0E2MvmjzXNXHqY5kcsdssTfsYKaEG3VEa2kq5ZMuY7kMQay1BpS20XFiBxj5prSKEjSzGcJUyWEJWqm8sGNLiqG0A0G3MH0EZwjL0NKDlzVqlzYwUr9IKONlzAjK1iQOQCgo8JSX6yxb6UvtF1Oau2EscvIa0U9ZD+hDxZnbP6ViHrYsbnjVH7Z/SsZfiI1EvFK2caUak38A+JhfWR9049Jo7A+JhHWxeGFwRM5VI82d008S56VXXFppwxty1aM6sWX+ooJRJ57l54dXdWfpPorhKlO8xgxBrLlq/m220YvQcbkOWUUNRL6CbGHmjZMNXH4jt54SXQ0rWFzU1LGwhbOOtjDZcy2ki1iVHIMhR7Ug1ocw+mWM1JcyWEvWqm8sGahYohtAJCipFQc8gQKxV1kTBKS++xb6UvtF1Oau2kba2LWNk6y5oY1D9v/ERjpVqTB2PnHW59qq/b/xEL6dakxex8444r82v+Tdv0WcayPIHdJPAxCEprWeYMKbcrEdke4f1GWJd52VDKI9FrYxEmX0EyupxR/yef3uXnjqlib9jFTRMw26stUau7Vyi81gxBBWSs0kLbbQlwo420HLKKGH00xmS0mSxL1ihlN5YEkFtWptoWCrUioOeVwBMJroWUJl+ZzJCELYCyasjZcVsytLFRzZCj4ky7g9iXgUDWi4DmB20gWOVi1Ip6yHtCmus7Q/SIia2K+55qiZ2/wDFYzzxqBeOVs+6Xajp2W+IhTWRrp9qPL7LfFYm62HghcEGSVSPPndHOBxEslNY8x1wZtFKI5Rwwrx9WFEw7KhqRvo/dUz2rqwxWUHmtcQQdSs4sFtItJcL51a1yyinqkqDYtQWINoqC/nkeluXnhFNDShMvz23BKLYDZqua62zK2630RW1JIWtWNYXTjM8pXliWJqBla8sCWBYSwbaFwoqQSNuV1DSvrIliRLuD2JcotVrRUAZAA8gzPtjfWxaxk6yzoZqtM/D84qRG3PNUzPWvwMWY4MqqbOmH6Uef3VbZf4vlBBuq2y/xfKCMyivo36qX2V+EY6Q0TLnMGa4EClVYrltzp6420b9VL7K/CF8ZObWFQxUBVOQXMksOUHoxUbvgTryL8G5XPM77QcG5XPM77RprH61/Yn+sGsfrX9if6xpWTsn0kzB6ClmfPQtMtXV2i9srlJMP8G5XPM77RzLlFXdxMe57bvM/pFB/T6Y21j9a/sT/WG9fYlpM+Dcrnmd9ooYDBLJW1K0qTmakk85hPWP1r+xP9Ya0dNLBriWo1ATStKA8gA5YiSlXJSrwcaQ0Uk4gtcCBTisVy9NIU4NyueZ32hjGTm1loYqAoOQXMkkcoPNGesfrX9if6wRU64YPTfJnwblc8zvtE/C6DlnET0LTLVWUVF7ZFrrvgIqax+tf2J/rGMuUQ7uJj3OFDHibErblb9oxa188kvSdcG5XPM77QcG5XPM77RprH61/Yn+sGsfrX9if6wqydj9I5gMEslbVrStczU19ZjLSGi0nEFrgRkLWK+2kdaOmkh7iWo1ATStKA8gA5Yzxs5tYFDFRbXILma05QYzV6vkrihbg3K55nfaDg3K55nfaNNY/Wv7E/1g1j9a/sT/AFjSsnZPpJfkOXvrV3TLdTdS9vOvpX2RQ4NyueZ32jnVHWazWPdbZXiebWuy3njbWP1r+xP9Yb19iWkz4NyueZ32h/R+BWSpVK5mpuJJJ2bT6oU1j9a/sT/WGdHTSbwzFqNQE0rQqDTIDniJKVclLT4DSOjUnUvu4taFSQc9uz1Qlwblc8zvtDWOmsHUBiotJyC50IHKDzxjrH61/Yn+sEVOuGD0+TPg3K55nfaEG0FL30EumW6lmpe3nBwK+wxT1j9a/sT/AFjEyjrBM1j3BSleJ5pIJFLecRa19kvSdcG5XPM77QcG5XPM77RprH61/Yn+sGsfrX9if6wqydj9I1o/R6SQQlczUliSfaYbhLATGJYFi1ApFacta7AOaHYyd3yUjz+6rbL/ABfKCDdVtl/i+UEIZX0b9VL7K/CJulGImtQgHVrQkVFavSoqKj7xFLRv1Uvsr8IkaZek/wD9tf1NGuFXOiMjqJ52RunKV15DNdNAWTLKkLJmGWXNzm6uVFXPbthvEbqJSNMUhyZas/Fta4IQrAUORq4yakfDgJWRtoQXNVZlJ1jXOCQRVS2ZU5eiMzoqRVjZ5wYEXNSkxgz0WtFqwBNKZx17cjDWhrDafVpglmXMQl2l1a2gmKmsKcVj/RnUZcla5RhhNPteUnCxzMCLLCMGAZyqPeTbNQihuWlK0IrGow0u6+0XXmZWp89l1Zbu5Ri2jZJrVSSaZl3LLa1y2NWqANnRaQbcuA1I+ruplktRJtEpe1Fogaa8gE51IvlNsByzj1OhjlM7f+IjxknQUlZhcDK1AEq1oKO824ivHq8ytGrQgGPX7n2qj9s/ARjmi1Hns0xtNmOlWImmhAOrFCRUVq1KjKo+8R5eVunaXdryrm6aFWTLKm2S1rObnN1aiijPPlj0em3pOHYH6jEZsBKOdtDV2qrMprMNXBKkEgkAldmQyi8UG4JoU5JOj7id1EpGmKQ51aPMNtpuEulwABqG44yakd4fdCrTBLKTEJmGVVgtBMEvXW1Vjtl51GXJWsLtoqQSxKVvDhhc1KTaGZRa0W4qCaAVMb71l3X2i7Wa2uf1lmqu9dnFjRY5eSNSMsPugYOyThY2sCJLCENa0zVpNvJtmoQVJK0trQisdcKJdWok0hK6xqLRAJrSbjxqkXSycgTTOOX0bJapKkk0zLuStGvGrNay+MAeLTYOaF5eg5Ie6mVqgJc1tQ7TSzZ8ervWjVFQIW3INSPY6HOUzt/4rC+lWIm5ZHV5E5iteUcsabn2qszt/wCKwtpx6Tl7H+Uc0Y/m0bN+izzabpWllhPKuQ01VWTLKkrJpc5vc188C0Z58sN4ndRKRpikPxJbzKi01EoBmAFahqMMmAj4+BlE1tINzNVWdTV6X5qQaGgqNmQyjOZoqQxclK3hwwualJoAmUWtFuoK0ArSOnbkZa0byN0StMEsy5qHWaolglBMMvXBTRjtl51GWdDnGMvdAyzHWcLDrAiSwjBirTBLSaHJtmKblJtAK1oamNt6S7r7RdeJlc/rAmqDeuzixlM0bJYkspJPKXcleMH+jNfo+MAeLTMDmEPbkLWjp91CAvxJpEu4zGAWiKkxpTMatUiqE5VNI9Poc11naH6RHjl0HJD3UNttLLmoTeZjM2fHqzVIaoj1m59qiZ2/8RGOaLUOTSEk5cBpZqTFp0G+Ijyi7pGls4nFXIeYiLJllWIlBWZyXmEf8gFozqRHptPPSYnZb4rEKZgZRNbSDczXKzK1WADcZSDQhRUbMhDxQbgmhTklI+4jdRKRmU38WW8yotNRLQOy21uVrW2MBHcjdCrOEMuapLiWSwSgZk1iA0YnNebYcjSMJmi5DFiUqXDhhc1PpFCPRa0BZQASBnSNt6y7rrRW5XrU+cq2K33LlGm3IjWjIafZJjrOFtGCy5YRrmVpglrNWYTbMU3qSAAVrQ1jufumRS/EmkSw5cgLRVlvYzZkEiorQVNOSOJujpTFiykluUu5tqwb6PP6PjKDxaZgc0L+Q5N91DbaVKXNRiz3sXNavU7Q1QYNuQ9aPX6IarP6k/yinEfQDVMz8PzixHHlVTZvD9KPP7qtsv8AF8oIN1W2X+L5QRmUV9G/VS+yvwhfSGiVmsGLMppTi0zAJI2g85hjRv1Uvsr8IzxOKYPaKCig5iu0kc46MVFu+BOq5EuDy9bM/L4QcHl62Z+XwhrfT8690+MG+n517p8Y11ZeyKh0SMLoi6dOQzXomrtyWvGBJrl6Id4PL1sz8vhH2SGWZMmXLWZbUWmgsFBTP0wzvp+de6fGG5ZPDElDoV4PL1sz8vhFDR2CElSoJNTUlqVqfV6ox30/OvdPjG+Bnlw1aVVqZZVyB+cZzc69TKio+DDSOilmsGLMpApxaZiteUHnhXg8vWzPy+EO4rEsHtFBxQcxXaSOcc0cb6fnXunxhxeSuGDUb5FeDy9bM/L4QlhtEXT50szXtRZZGS1q91a5fZEV99Pzr3T4wtKVlmzJly1cICLTQWVpTP7UWpZOeSWodHzg8vWzPy+EHB5etmfl8Ia30/OvdPjBvp+de6fGFqy9jqHRto7AiSpUEtU1Jalebk9UY6R0Us5gxZlIFOLTMbeUGN8DiC91aVVqZZcgPzjjFYlg4VaebXMV5ac4jNOWr5K4r4EeDy9bM/L4QcHl62Z+XwhrfT8690+MG+n517p8Y01Zeyah0R/JH/qdVrXt1V+xa3XW7abKQ9weXrZn5fCPtra7W3LWyylppS66u3bDO+n517p8Yblk8MSUOhXg8vWzPy+EP6OwIkqQCWqaktSuynJ6oy30/OvdPjG2CxBe4GlVNMstoB9PPGc3OvUyoqN8GekdGLOKksylaiq02H1+qE+Dy9bM/L4Q/i8QysAKZgnMV2EDnHPGW+n517p8YcXkrhg1G+RXg8vWzPy+EJHRH/qRK1r2mUX2LWoYDbTZQxX30/OvdPjCxDa0TblqEKUtyoWDV27cotSyeWS1Do+cHl62Z+Xwg4PL1sz8vhDW+n517p8YN9Pzr3T4wtWXsdQ6O9HaOEm6jM11KlqcmzZ64dhbBTy11aZGmQpyA+nnhmMZXfJaquDz+6rbL/F8oIN1W2X+L5QQhlfRv1Uvsr8ImaYnFJjFVuIRcq0rm3KYp6N+ql9lfhEnTZ+lI55a/Fo0xK5UiZukTtHaeSYsst9GZgVlVjUgOKpcw4qk8gJzplWNW05JAJMwChVcwwNX8wAUqbqZU28lYjYfc9KRkYZlFlrVkls30QtVlcrVDSlbabMqGPmjtz8uSQQ7E3SmJogLGUGALlQLmN5LMcyY69Ejn1It4fTUqYGMt1e1bjbygVGVduYIPMRQ0MZTNPS1kJOY2h5esVTtItvINK0oNp2CEsPo1ZdLWYlZbywCQKiY95JNMjXKExoh7Ja6wgypbSlcMl2rdVVlIMsgn6NTWm1ebKJkpJe3JcFqfv8AcsYfdFJZQS4DGy5ACxV3QTBLyGbWm6gzoK7Iv6Gaoc/b/wAVjxDaE+iaUMgzq9blJDLLWUCpKcVhYGDChB5eSPY7mq6tq7b6bbtiqMzQVP3Rnm9vYuEWv/UcaYmlZhKi42DKtK5nlMSNH6fSYstm+jMwKyqTcaP5lxXJCTkATmRlWKemm+l/APiY8xh9zslGltkxRJaVdJbt9F5hVitUOedtPRQ5xeKDcU0ROStlptOSQCTMAoVBqCDVzRKAirXEEAioPJH3CaZlTa6uYrkAtQV2A0NK7aHIjkORoYh4Dc7LlG4O5N0liaICxklmUuQKuzX8ZjUmnJDWG0assqwZiVScoBIAInzBNapplQig9HPF6JE6lY6mn5e95U9jYJssTEVvOoyX0IFdg2nYI4wm6OS6KxcKxVCyAFijTFDhMhm1prTbTOlIkydEOsuSgmEGShlS2DLdqyoQqapQniKa02rzZQLoSklpQ81mRqsysQZctZSleJxTSWGDDMHYeSId2+PsaaPlfuj22hWqJhHTH6FjDTEwrMqouNmQrSvG5zBuYrq3B5GAza4miKKlqCpjPTb0mr2PnGMVeShviJL0fugSYqM30ZmBSqsbjRzRbiuSVOQqczsrGzackgMTMUWlQagj6w2pQEcYMwIBFQSMoiytzslWltQMUWWtXSW5IlEshBZSUNWOa0+4isc4Tc5LlksHckmSSaICxkTDMUuwFXYlqMxJJAGyOlQl0ZakXsJpmTNNJcxWNCaCuxTa23lVjQjapNDSMpOnpZkSp7GxZqK6K2bcZb6UWuYFSaZChMIYTRay2V1ZiUGIABIod8zROetByMoA9G2sLYfRTpLkoJhGoWyW1VrYUsKsLKHIDOm0c2UKSaXsVFKXn70U8DukkzJasWCsVlsyCrlDNUMqVAzYhshtIqaZGPQaFe7WEZgsM/wiPFStCBZLSRmrGWSWZW+qRZakVTI8QNUUIIypsj125ZSEcGpoVFS1xNEUVZqCpO05Rll9vYuMafuv3RppmYVZSouNrUFaVzHLyREwGn0mKrMNXfS0MbjQm0FiuSVYUFTmdkWNONR07LfER5NNzskMj0DFFVazEluSEcutCymw1c5rTbzgGKxQbimiJyVstPpySt1Zii226oI89rEIqOMGYUBFQSI6wmmZM1rZcxWahNBUHim1xnyqSARtBIrSIEjc3LVma9yWMok0QMdTN1yl2Aq7EmhZiTSmzbDuF0ast1cMxKnEEAkUJxMwTWrlyEUHo21jRQlXJOpD0nTcsyZc5jYJgBVTm1SK0otakAEmnICYwwG6WTMlo5YKzJLYoKuV1oBRagZk1yG08gidI0W6JKUOfofq2uWoUqVIPEo2R202gRxI0JZJaUMw2rqXZW+qUIDTV0rxQaihB2UiOevsaaPlfuj22hZlwcjMEih5xaIpRF3KoVlspJNpVas17NRFFWYgVJi1HNP9TNI+x5/dVtl/i+UEG6rbL/F8oIgZX0b9VL7K/CJ2mdFzJjhpbKOKAbgTsJOVPXFHRv1Uvsr8IZhxk4u0JpPhnjNF6OxE6TLm3SheoalGyrybYa8hYjpyvY3jD+5+dZgZLUrSWuUOb9bor3j4Ru8uS3TM1CNKyJ5CxHTlexvGDyFiOnK9jeMW9+t0V7x8IN+t0V7x8INzN2PRAieQsR05Xsbxi1oXBtKQhyCxYk02cg+Ufd+t0V7x8IN+t0V7x8ImUsklTGlFewppnRkya6tLZRxaG4E8tcqeuI2jNHYidKSZdKFwrSjZZ05/RHpZeMNygqBU0qDXkJ5vRCm56Zbg5bcyk+8w1knGNX/uROMWyd5CxHTlexvGDyFiOnK9jeMW9+t0V7x8IN+t0V7x8Ie5m7DRAieQsR05Xsbxg8hYjpyvY3jFvfrdFe8fCDfrdFe8fCDczdhogc6FwTSkYOQWLV4uzYB8oX01o2ZNdWlsooKG4E8tcqQ1v1uivePhH1caagFRQkDI12/dGfrT1eSvS1R5rRmjsROlq90oVuyo39LFef0Qz5CxHTlexvGKW56ZbhFbm1h9jtDAxrdFe8fCNHlyW0mQoQrki+QsR05Xsbxg8hYjpyvY3jFvfrdFe8fCDfrdFe8fCDczdj0QInkLEdOV7G8YsaEwLSlYOQSzV4uQ2AfKO9+t0V7x8IN+t0V7x8ImUsklTGlFexhpvRzzShlsoIqDcCcjTm9UQdGaOxE2WHulDjOtKN/Q5Tn+zWPSHHkUqooSoybpEDm9MYbnGphq8zzz/wDK8NZJwjV/7kTjFsmeQsR05Xsbxg8hYjpyvY3jFpMcxANgzFfO5/uj7v1uivePhD3cvYaIETyFiOnK9jeMHkLEdOV7G8Yt79bor3j4Qb9bor3j4QbmbsNEDnQuCaUhDkFi1eLkNgHyihCO/W6K94+EfDjyKVUUqBk3Oac3pjKSk3bKTS4RO3VbZf4vlBBuq2y/xfKCIKK+jfqpfZX4QzC2jfqpfZX4QzAB5/Rf/wCOlf8A80+UaGZHGkdBSElMyoQVoRR3oM+atPuhbWx14kpNtGE3VJneM0kssopDMz1tVBVjaKsaegfxWOE01IN9Jsv6NrHqwFrdE12GJ+msHr5dlUG3N1LFCRQPLIIKuOQwjiNCuyuoncVphc1VrjdL1ZDsrAnOjZEV2Goi3CXPBOpFLH7p5MlpisRWWJd3GQcaa1qIAWBqag1OQB2xXSbUA84rtr7xlHmRoXiFb9u9c7f+qVPP/Vb91eWLetiljfkWpD0l/pJfa/xMc6G/8Bew3xMYYOZWbL7R/SYYxmgMOst2CEEAkUdwAduytNsYZUlKn8f9msOVZ81kK43SSyigIZmckIqCrMVBY02DIAmOdbCGmsJr5dnEzrm6lrTTJ0IIKsDmCDG7g64MlJD0vTUg6yk2X9E1kyrAWNQGjV2ZH48xhXH7p5MppisQTLRGajIM5htRBVgann2AEVMS5mhXo6rOyaYJhqDc30IksHZWB2qHqtM6g1BjqVoO2WU1lay8Mlbf+sa12/1e70xOiQ9SPTy51QDzgHaDt9IyP3R0r8ZO2vxhMzY7w8zjy+2sOcPSwjLlDWhv/C+6b+po5SZkPVHeN3P4cJMIQg0Y5O4FczsBpthBZuQjPElJtoubpKzXG6QWUFLAm5giquZZm2KNg5DtI2RlL0zJJZdYqsgVpiubWQMKi8HZthbSUrWpZSWwJFVmoXU09AIzrQ19ESpehXVCqziarJBZgxZjJ21YNdRhlkbhzxo4Sv2I1IrY7dJJlNRmUgSmnEhloJa8uZq1eSlYoYTF6xFcCgYAgVB2+lSQfuMeZlaBpKMvWbZDyK2nK9i12ZJyupSvJti8j0AHMAPZBGD8g5LwNTH83ty/1iN9A/8AintT/wD7XifrM07cv9YijiNz+Ho5sIJubJ3AqakmgNNprGOZJOn/AL3NIW+ULyJnFX1D4RljdILKUFq5sqKFzLMxoqjk9pjCTN4q+ofCMdIS9YhSiMDSqzVvQjmIqPbG7g64MtQxL0zJLMpdVdFVnRyFZFbYWB2Rhjd0UmUwVmU1lvNLBloJaf1ZnjVrlSvLEiXoV1Uqs7aklSzBixMpifOuqFIa3bcMs4+yNBWyymsrWTOlVtP/ADPfdmScq0oTnzxOiXRWpHpMFjRNlrMAoGAIFVbb6VJB+4xpMfZ2l/UITlNaoHMAPYKR1rM17S/qEVKHDFGXIxuq2y/xfKCDdVtl/i+UEeedJX0b9VL7K/CGYg4TTqIiqVaqgA0pyffGvCKX0X93jAA/pOSXlOq7SMq88ec8nYnq17/8RU4RS+i/u8YOEUvov7vGNIZZQ9iZQUvcl+TsT1a9/wDiDydierXv/wARU4RS+i/u8YOEUvov7vGL+pydk7UCX5OxPVr3/wCIPJ2J6te//EVOEUvov7vGDhFL6L+7xg+pydhtQFNGaPniajOiqqkkkNXkI2U9MXsZLLS3UbSpA9ZETOEUvov7vGDhFL6L+7xjOU3J2yoxSVIl+TsT1a9/+IPJ2J6te/8AxFThFL6L+7xg4RS+i/u8Y0+pydk7UCX5OxPVr3/4g8nYnq17/wDEVOEUvov7vGDhFL6L+7xg+pydhtQJfk7E9Wvf/iN8Bo6frELoqqDUkNXZ6KQ7wil9F/d4wcIpfRf3eMJ55tU2CxRRUxUssjqNpUgfeKR5YaNxPVr3/wCIq8IpfRf3eMHCKX0X93jEwySh+kqUFL3Jfk7E9Wvf/iDydierXv8A8RU4RS+i/u8YOEUvov7vGL+pydk7UCX5OxPVr3/4g8nYnq17/wDEVOEUvov7vGDhFL6L+7xg+pydhtQJ+H0biL0uRQAykm6uSkHZT0R6aatVI5wREnhFL6L+7xg4RS+i/u8YznOU3bKjFR9iSmjMSABq1yFPP5vujrydierXv/xFThFL6L+7xg4RS+i/u8Y0+oydk7USX5OxPVr3/wCIPJ2J6te//EVOEUvov7vGDhFL6L+7xg+pydhtQJfk7E9Wvf8A4juRo3EXLcigBlJN9cga7KeiKPCKX0X93jBwil9F/d4wn+IyNVYbUTDdVtl/i+UEKaYx6zrbQRbWtactPCPkYm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1030" name="AutoShape 6" descr="data:image/jpeg;base64,/9j/4AAQSkZJRgABAQAAAQABAAD/2wCEAAkGBxQTEhUUExQSFRIXFxkUFxgYGRgYGRYYGBsXGRgXGBcYHCggGBomGxcXITEhJSkrLi4uFx8zODMsNygtLisBCgoKDg0OGxAQGzQlICQvLCwsLCwsLCwsLCwsLCwsLCwsLDQ0LCwsLCwsLCwsLCwsLCwsLCwsLCwsLCwsLCwsLP/AABEIAPcAzAMBEQACEQEDEQH/xAAbAAEAAgMBAQAAAAAAAAAAAAAAAwQCBQYBB//EAEcQAAEDAQQECgcFBQcFAAAAAAEAAhEDBBIhMQUGQVETIjNhcXKRkrHRFDJSU4HB0gcVNEKhFiNjc6IkVGSCsuHwF2KT4uP/xAAaAQEAAwEBAQAAAAAAAAAAAAAAAQIDBAUG/8QANBEBAAEDAgQDBgUEAwEAAAAAAAECAxESUQQTFCExMqEiM0FScZEVYYGx4QUjwfBCgtHx/9oADAMBAAIRAxEAPwD7igICAgICAgICAgICAg0Vv0pUbULQ6mBMNBEk4An8wnNcl2/XTVMQpMzlEdKVhm6n3D9Sz6mtGqQaUre1T7h+pOprNUruira97y15aRdkQCNsbyt7F2quZiU0zMtquhcQEBAQEBAQEBAQEBAQEBAQEBAQEBBwus+hBaLReLiODvBse04Uy1054Fk4QuC7XprlnM92nOrFa9ItVS7eeYJc6GuADRicxGfmqcyNjLCjqrWBM2qpBxIaXjGSZm9JJME482ScyNjLrtULIaUUyZusOOOMvnb0rbh5zVMpp8XTrsXEBAQEBAQEBBFUtDGmHOaDuJAUZiFZqiPGWPplP22d4Jqg107orTb2gC66mSSBi4RjtMJqg107o/TT7Vn758k1Qa6dz00+1Z++fJNUGundKx9UiRwRG8F3kpWicspq7qXa7yQJq7qXa7yQJq7qXa7yQJq7qXa7yQY8JV/hdrvJA4Sp/C7XeSBwlT+F2u8kFatY75vOZZyTtJPkqTbpmczCMQrWvRrbjv3dAYHEEyOjBRyqNjTC8NGUPd005VGxphNZ7NTZNxrWznEK1NFNPhBEYT3xvCskvjeEC+N4QZICAgICAg+WfaRWe21TTZfkNBExAg4hZVeLw+OppqvzqnHaHMG2VongDM+rIJIifgZwVcQ4+Xbz5k9krvc4h1IsESCSD8MEVropiO05W4UMyEH1PVb8JR6vzK2o8H0vCe5p+jaqzpEGLngZkDpU4Rliazfab2hMSZhUstGjcbLaU3RODdyYkzCZtmpHJlI/BqYkzDL0On7tndHkoSeh0/ds7o8kENssdO47iMyP5R5IJRY6fu2d0eSD30On7tndHkgeh0/ds7o8kGD7PRGbaQ6Q0KcCKtToXThRyOxqYkwsUrQy6OM3IbQmJMJGVWnIg9BBTAzUAgICD5X9pX4nFrjxW+rmMCsqvF4nG+/n6Q5PgxGLK844ziJzg7lVy5nPaYZUrGC8g8LAnEuwP6JlE14j4Nq0QIUMHqIfU9VvwlHq/MrajwfTcJ7mn6NqrOgQcJ9otYsewhhebkQOdxx8F3cNOKJ+rjvxmuPo5EaSccW0KhxgzDTETInPcujXOzHRG6P74OH9nrd0SP8AmCcydk6I3dRqNXv2hpuuZg8Qc8AsuInNuV7MYuPoq853CCC28m7oKCYIPUBB82+0WsW2gEML+I0QMxi8yuuzOKGtE9nLenEwRQeRJnAAiA2CAc5Lo+BWuuVssPvTEf2er3QmudjU6/7Pal60TdLJY/A4HBzc1nenNCtc9n0ZcbIQEBB8v+0SmTajAB4rcCY2FZVeLwuPmIv99ocqbO72GkxHrnn81Vya439Gdma9owY0Tnxz5FEVTTM+Pom4Wp7De9/sivsbpKT3SbwAGyDPyUKzp+EvrGq34Sj1fmVtR4PpOE9zT9G1VnSIOM13aeFZgfU3c5Xfwnln6uPiPNDjrTYKpcXMqvZOy7eAwAEA5Yyfit5ic9pYxMfGHtlsdYOBdVL24yLkTIwxHPikRMT3kmY2dPqkw+ktwPqu2cyz4mf7bSx53eLzXcIILbybugoJgg9QEHz/AF3/ABO3k2+Ll2WPI1o8HMW6i57Ya9zDvGeRWsxleYZ2VhaxrS4uIEXjMnnKmIxBh0mpH4nbybvFqxv+RWvwfQFxsRAQEENSyscZcxhO8tBP6qMRKs00z4wx9Bpe7p91vkmmNjRTseg0vd0+63yTTGxop2PQaXu6fdb5JpjY0U7HoNL3dPut8k0xsaKdkzGACAAANgwClaIwyQUnaWoAwatOcvWC05VeynNo3U26VYcfSKAxOBEwJMfnTlXNkc2jdco33AObVpuaciGSD/WqTExOJXiYmMw8p2d7GgcIyGiJLNg2njqEqjtKNAJFps8xuH1rTlXNmfNo3WmaZoQJq0pj2gnJr2ObRuvNcCARiDiDvWbRDbeTd0FBMEENrttOkAaj2sBMAuIEn4qYpmrwTETPgqff1m9/R7wVuVXsnTOynT05TcATabOJ2QMOb105dexpnZPZ7Y2qSynaKDzBwa2TGU+vzqJoqjxhExMPK1tbSIY+0UGuAGDmgGNhi+piiqe8QREyiOnKTYPpNnOIBAAGBIBxv7sfgnLr2TpnZb+/rN7+j3gnKr2NM7LlltTKjb1NzXtylpkT8FWYmO0omMJlCBAQEBAQEBAQfHbbaarajg2jfZsN4DGTOG7LsK9bNXwh5sRG6s+3WiMLN8L4/RNVWydNO76rqr+Fp9B8SvP4j3kuyz5IXdI8lU6jvAqlvzQvX5ZfIa9prtJu0hUbOBDg0xsBBmen9F6kzVHwefERu9s9rqlzQ+hcBzN4GMCdgywj4pFVWe8ExG765ovkaX8tn+kLy7nnn6vQo8sM7bybugqiyYIOR+0dxFKmWiXS6Bz3V0WPivQ+di22iD/Z8QPbAk5YDZvW+qrZfMs6VrrkgOoQJAJvjDnhTmrZOZdT9nr3Gu0vbdfwb5G7FvOVlezo7q1eV7rf+Lf0N/0q1nyJo8HL2y0VmvhlIPbAxkDHGdvRsV5mc9oTOVuylxY0vAD44wGQPMrRnHdLv9Q/w7v5h8Grk4jzMq/F0iwUEBAQEBAQEBBo36q0CSePiZ9beujqq2HT0PP2TofxO8p6qs6ehtrFZW0mBjJujKcVhXVNU5lrTTFMYhLVphwLTkQQegqInE5TMZjDR/snQ/id5dHVVsenoP2TofxO8nVVnT0N3RphrQ0ZAADoGAXPM5nLaIxGEdt5N3QVCUwQcp9odgdWosY1tRwJcDcBJAI5slvZx3iV6HBt1YrAR/be6/Absslv7Pzeq/bdi3VWsP792Py3ZJ7Pzep23dXqHoypSrcZlYNDH8ao1wxJaYlwxWd6Y0YiUVYwq69aFqVrSS1teAAQ6m0n8sGHAYKbemaIzJTjDn3ar18x6bPVefhkr+z83qntu9Gq9b/HHmIqH5J7Pzep23fSNSrO9lBwe1zSahMOBBiBjBXPfmJq7KV+LoFioICAgICAgIBQVadeoQCGNggH1zt/yoMuEqewzvn6EDhKnsM75+hA4Sp7DO+foQYVK9QAm4zvn6UGfCVPYZ3z9CBwlT2Gd8/Qgjr8I5pFxmIj1z9KDPhKnsM75+hB7wlT2Gd8/QgwZXqGeI3Ax65+lBnwlT2Gd8/QgcJU9hnfP0IHCVPYZ3z9CBwlT2Gd8/QgcJU9hnfP0IDKzrwa5oEgkEOnKOYb0FhAQEBAQEBBqtLaep2dwY8PJIvcUDKSNp5laKcuvh+Crv0zVTMbd1E640fZq9g+pTodH4Xd3j1/8YUNbqIa0FtWQAMhsHSmhH4Xd3j/AH9F7RmsVKvU4NoeHQSJAjDPIqJpxGWV/gblmjXMxj8m4VXE0ekNZ6VGo6m4VC5sTAEYidp51Wa4jxd9n+nXbtEVxMYlTr64US0gNq9g+pRzKWv4Te3hJ+2dD2avYPqTmUn4Te3j/f0bHQ+m6doLgwPBbBN4AZzlB5laKonwc3E8HXw8RNWO+zZqXIqaS0g2i0OfMExhj/zJZXb1NqnNTaxYqvVaaWt/aqjuqdg81z9fa/N1/hl3eEdHWekL2FTFxOQ5udOvtfmfhl3eE9HWai5waBUkkDIbcN6mnjrdUxHdWr+nXaYme3Zul2OAQeOdAJ3YqJnEZTEZnDVff9Pc/sHmvP8AxOz+bs6C5+SJ+m6Ze0w+AHDIbY5+ZT+JWfzOgufkl+/6e5/YPNR+J2tpOgufk2Nmrh7Q4TB3rttXIuURXHhLluUTRVNMpVooICAgIPn/ANotJzqzAx9x3BjHPC8+QtKfB7f9OpmbE4nHf/EOLZVc4Y2qnIdGEDGALrgc8ZKl1xVM/wDOGLTWJEWuiTlgBj8Jxz8FCI1z/wA4dfqIx4tDQ91511+MRhhGCmfKy46Jjhp1TnvD6Osnz75Pr4SLU8iqKXGAxyJLWwD2FYV+Z9Hw2Y4aiYqx/wDWjcKmfpNMEAj8t3MwSN8QPgVX9G/teOuPTCOasz6VQjGcG+eeSdtlfb8eZD6D9nLSDUDjecGMk7zLsVpa+Li/qsTFujP5/wCHbrV4jnNezFmm9dx9b2eK7H4Li47yR9Xof07z1fR81pveWmbZTuQeMIvCC0zPQHD4rzpxnyPUiZmPP2HmqZi2UcpybMYY4FI0/JJOv54bXV4v4Vt+syrizBsC6b2Jgb/kkY104jHdM50VZqz2fWF7z5oQYV/Vd0HwVa/LK1Hmh8rtnCtqmLSxgdxg149VuAwJwzvfpuXzdGmaO9L3atUVeZG41PyW2lBcTDrpiXYBpmYAw7Fb2fjRKvf4VM9HtrFwm10qgvXi1obJbIkbwPNRXoiPJMJp1T/yfStCcgz4+JXtcD7in/fi8ri/fVLy63MICAgIOY1o0HVr1Wvp3IDLpl0GZJ3Her0zGO71eB4u1ZtzTXnxz4ObP2fOxPBWeTJPGOM4n8u9Tml0dXwm0/b+WFP7P3ENc2nREXXCHkHDEflTNJ1fCfDP2/l0Wrur9ajXFR9y6GuGDiTJjmSqqMdmXGcbau2pooznt8HWLN47itYdVqteu94FNzCQReMRxbpwjp7VnVRMzl7fDcdYos00V5zH5NLV1Bc0EmlQjM8Y7c9ijlzu063g9p+38sv+njvdWfd6x+lNE7nW8HtP2/l1WqehalnNQ1LvGDQLpnKeYb1ainS4/wCocXbvxTFGe2fF0au8xqdZNGutFK426ccQ7AEQQR+q5uKtVXKYinxy6+DvUWq5mvwmHJN+z+MqVAZbTsy2Lj6biN/V39Xwu3oxpahjGKVHAnac8CdidLxG51nC7T9v5XNGamOo1Q9rabcW3occmmcBGamnhb2Y1THaUVcZYimrTE5mMO5XqPGEGNRsgjeCFFUZiYTTOJiXH2vVA1MXspuMXZk5dnOvFo4HiKfCY+71auLs1eOVQajUwWN4GiSBgSSTxbuZjE5K3ScVv6q9Tw+3os2bU7g332MptdBbgSBBM5Rmq1cFxNUYmY+60cXYicxl1ejaBZTa0xIzjpJXqcNbm3aimfGHn364ruTVCyt2IgICAgIPH5FBFY+TZ1W+AQTICAgr2/k3dCCwgICAgIILNm/r/IIJ0Eb67QYLmg85CpNyiJxMrRRVPeIeeks9tnaFHNo+aPunl17T9nra7TgHNJ6Qpi5RM4iYJt1R3mEiuor1OUZ1X+LEFhAQEBAQcrrfbODe0y6LoyMZl2OfMrQ9Lg4p5czMfFzv7Qs9uqei8VLqzRt6Nnoa38I6m5rn3S8DGRt3FQrcimbczEfDZ3D8iqvFRWPk2dVvgEHE6e0uaVd7XOqgSTIJuiMADBwnYsKs5l7VmLcW6cx8NmvdrI0Z1ava7FV9pp/a2j7L1g0oahBZUeQHAZuzwwg9KZnKdFuqmcRH2dtb+Td0LpeAsINHrVaCym1wvYE4NzPMuTi5nEYl3cFjNWYy5QaxMx41TAkbYw+PT2LjxXv6u7Vb29Etk002o4Na6pJnO9s51E64+PqmmaJnGPR3Wj3TSYTibo8F6lmc0R9Hj3oxcqxvL2zZv6/yC0ZJ0HM6de4OqFovOAwG8wF5HEe+nL07MzFqMNKNJVjlZnEb7wHyyWeindprnZt9D1S5zC5hYb3qnHIq1qMXafqrcnNuXUr2XlK9TlGdV/ixBYQEBAQEHK63Al8NMO4PA7jLoVoepwWeVON/8OZay0x61Geg+MKXVitttFzfpXovXmzGUyJhQi5nlznZ3L8iqvCRWPk2dVvgEGmtur7nvc6+2HGYLZ+aym3mcvRt8dTRRFM0+CqdXDeDb7MQT6u4jn51HKndp+IUfKlo6slpkPaMbxhuZw588E5c7onj6cTilvLfybuhbPLWEFHSthNUNAcBBnESsL9mbkRiXTw9+LUzMxnLVV9COa2b7dmw7SBv51z9HO7q6+n5Un3A7229h806Odzr6flbqzUrrGtmYAE9C7aKdNMRs8+5VqqmrdjZs39f5BWUToOW0/o11SreBqNuzBaDjIbt+H6leXfiqLlXs5/R6NmaeXHdqm6Eq4TWrh2ZABg5ZTjCy7/J6S07fN6tjobRtSnVBLqjmYesDgZznKIV7UVTXT7Px2UuTGie/wAHWr1nmq9TlGdV/ixBYQEBAQEGD6LXZtaekAotFVUeEqdrosa5huAjGYbOzDABE8yveXra1IYim4H+W76UJrqn4s325sHCp3H+SKJbHybOq3wCDX19P02uLS2oS0kGAIw6XKk3IicOyjgblVMVRMd1W0abpOIP79pEiW3RgY5+ZRzYW/D7m8ev/i5YIqtvNqVwJjEtnDoCvTOYy5r1mq1VpqZ2yyQxx4SqcMiRB/RSybFBUt9uFIAkOMmMI+ZWV29FuO7azYm7MxEtfW01Tc0tLKkHcQD2hyw6ynafR0dBXvHqg+8qf+J7/wD7J1lO0+h0Fe8eraULM1zQ4PqwQD67tvxXVTVFURMOOumaappn4JbCy7fEk8c5mTkNpVlVlAQVrQHB7XNbeF1zTiBmWkZ9CDzh6nuj3moHD1PdHvNQYNqONVt5l3iv2g7WbkF1AQEBAQc9rJpZ1F7QH3GkDYDiS7eDsCmHfwtq3VRM1x8WoOszv7wz+jyU4dPT2NvWVzR+mar3s/eXmlwGTYMmNgTCtzh7WiZiP3dW/IqryUVj5NnVb4BB881iDhaHOFYUxecIdEGCSc9uXYuefGXuW86KZzjtDWue8D8VTJxjBvwBPzUfovmfmdzqQHcC8l7Xg1MI2Q1ocJ6QT8Vtb8Hl8b7zx+DdW/k3dCu5FhBodbWF1NoDrpMgHdhmFx8ZOIh38DEzNWNnJeh15xtOHM1q4tVOzv0V7rOj6L2Ah9S/lHNvVapifBammqPF3OjeSp9VvgvWs+7p+jxL/vKvrLKzZv6/yC1ZJ0HKawaTFGob1+CSMNkNnKfBeVe1TdqxL0rWmLcdmu/aKn7VTZsdtWWmvf1aaqNvRstB6SbVqC45xggGZ2glaWtUXKcypd0zbnEOqXrPMV6nKM6r/FiCwgICAgIOV1totfUaHAEXAYPS5Wh6nBRm3P1/w41jSSL1k6XfHPHFG/8A1dHoymGvphogBzYHxRa5GLc/SXcPyKq8JFY+TZ1W+AQc3pPVp1V7iRSc0uJEk7fgsZonOXqW+MtRRFNUT2hRo6nZwylnBxdjHwTRUt1djaft/LptAaO4Clcho4xMNyxjyWlMYju4eJuU3K80+C1b+Td0KznWEGL2A5gHpUTET4piZjwVrbZxcMMBOBgATgQTCjRTsnXVuj4dnuX/APjTRTsa6t0gtw93V7hVlXthfevmCOOcCIOQ2ILSDkdPMqmsTSc0ATIdtPFj9L3avIvTTzKsvTtROinDWNbbMDNATiQQZHNhgs80L4rbHQXDCsBVuEYQW4ScZlaWdPMpxupc1aKsuwXrvMV6nKM6r/FiCwgICAgIKds0bTqkF4MgRgSMPgpy2t8RXbjFLX2nRNBrmTIaZmXkZDDElMtOtu7+iSjYbM1wcHNkGRNSfmmUVcXdqjEz6Ng+2U4P7xneHmoczKx8mzqt8AgmQVXWZ8m7UIBMxdBz50Hno9T3v9DUHj7I8iHVSQcxdaEFxBptZ7SabA4F2Ek3TBMDpC5OKqmIjEu3g6aZmrVGXLDWdnvn/wBWC5M3d/V2/wBnaPs2DLa8gEPfBEjE5FU5le8tItW5/wCMfZ1VgcTTYTiS0T2L1bUzNETOzxb0RFyqI3e2bN/X+QWjNOgjdQaTJa0noCpNuiZzMLRXVHaJVK9NjXglmF0jBhdjI3BRybfyx9k8yveWTa1MGQxwP8t30qYt0ROYhE11T2mUnpzd1TuP8ldVG2uHVWwHeq/Nrm7WbwguoCAgICDVaQ0yKT7lwmADMxmpw67PCTcp1ZVXawg50p+I8kw16Cfm9Elj0sx72s4ICcJwOydyYUucHNFM1Z8G2fRbB4rewKHE8sfJs6rfAIJkBAQEBBQ0vYTVDQ0gQTnzrnv2puRGHTw1+LUzMx4tNaNAENM8GQcCIzkxu51z9JXu6+tt7SlboB4EAsgYDPyUdHXunrre0t9ZaV1jW5wAOxd1FOmmIebcq1VTVuxs2b+v8grqJ0HO6Zt5pl7i5wa2Mvhs+K8q9XXzZiJejaoo5cTMNUNZ6eM1nDpvCcst+apm7vP3Xxa2hs9E6R4RzHNe5zS6NvQcCrWq64uREzKtyijlzMQ6Res81Xqcozqv8WILCAgICAg4vW2zF9bB7mQBi3bhkrQ9bhYzaj9XLVXNabrrVUBBumRmR8sUaziPGpvdXLK4Wik/hnvbiQDkZBx7EUv0zypnLv35FVeOisfJs6rfAIJkBAQEBBBarWynBeYnLAnwVK7lNHmlpbtV3PLCpX0nQc0tLyJ2gOkbcMFn1Nrf92vSXvl/ZB6ZS/vFXs/+adTa3/c6S98v7LlOzXgCK1UgiR6uR/yraJiYzDnqpmmcSzsLIviS7jnExOQ3AKULSDkNYRV4U8G1jm43g6IJ4sc/tZbYXk3scyrL07WeXThqW+kkD9xZ4OMHAj4Ss/Z3W9rZtNBOq8KG1GMaAQQW5EkmduatbxzKcbq3NWirOzsV7DzFepyjOq/xYgsICAgICDS6U0O6pULw5oBAEGdimJd1jiqbdGmYax+rPHg8ESQXTd3Ec3Opy16238q/o/QTqb2uLmw3YAd0Qoyzu8XTVRNMQ3r8iocCKx8mzqt8AgmQEBAQEGi1sdFMGQDxoJyBjCVx8X4Uu/gfGr6ORvWkQAaLufEF3TiuL2XfmtLZXV7/AB+CubYm9zRjvSdOOyY157u90byVPqjwXqWfd0/R4t/3lX1llZs39f5Bask6CGpZGOMloJWVVm3VOZhpTdrpjESp2ilSY8XmgNLTsJxkblHT2vlTz7m71lagDIgEf9rvJTTYt0zmIRN2uYxMpvvGn7X6O8lqzYstLX1W3TMNfsI2s3oLqAgICAgIIK9mvEG85pAIlpjAxzcyDD0M+8q9o8kHhsX8Sr2jyQWabIAAyAjsQZICAgICDT6y6PNamGBpcMZggYfFc3E0VVY0w6+Eropmdc+LlquqMSXU3wY/M3DHZBnElcvLvbfs6+bw/wA37pGaolpaW03gtIPrNMxjBkpyr237Ji7Yjwq/d21ipltNgOYaAemF6FqJpoiJeZdqiquZjcs2b+v8grs06DntL6Z4J5DqgYJgT8Nsc6827du8yYpl327dvRE1Qq/tEPft/Tp3YrPnXt2nKs7LWjtLGpUDRUDsRIEZGY2K9u9d1xEypctW9EzEOhXpvPV6nKM6r/FiCwgICAgICAgICAgICAgICAgitNIuaQDBwgnHIg5fBBHdq+1S7rvrQLtX2qXdd9aDOzUyAbxBJMmBA2bCTuQTIOM1ma41YFFtVvGJBjAw2IJywLtmxeTexzKu+HpW/d09mnbeMEWJhByktEA7wRIwVO3zL/8AVtdXJFaDQFI8UkjEOzAxCtb95T3z3Vr8lXb4O2XrvMV6nKM6r/FiCwgICAgICAgICAgICAgICAgICAgICCtVsLHEkjE85WNXD26pzMNab9dMYiVSrZaTXgOgAtJxdGMjeVXpbWy3U3N0lNtAEEOZIy43+6mnhrdM5iEVX66oxMrPplP3jO8PNbsUYrtdVbdc08V+RB2s3ILaAgICAgICAgICAgICAgICAgICAgINLbtLOY4glgE3RO/YM151zibkVzTHwd1vh6JoiZQO0wTmaZjow/VU6u7/ALC/TW01htt94EUyCYMAbpWlniblVcUypd4eimiZhuOCb7LewL0HChcwCqyABxX+LEFlAQEBAQEBAQEBAQEBAQEBAQEBAQEHF6yWgCo5jqbnsdJJbsiMP1Jz2Lybkf3Kpz8Xp0T/AG6Yx8GiYaPFizVzPqkbtmMqvtbp7bN9qpVZwgY1j2XTeIdnxg7yV7UTzaZ/3wVuT/bmHZr1Xmq9TlGdV/ixBYQEBAQEBAQEBAQEBAQEBAQEBAQEBBSraNY4kkuk45rmr4WiqqapdFPE10xiFcaOZfuy6LoOfORu5lXo7f5p6utYoaOY1wcCZHOrUcLRRVFUK18RVVGJXJXSwQVD+8Z1X+LEFhAQEBAQEBAQEBAQEBAQEBAQEBAQEBBFWszHYua1xG8AoI/u+l7tndCB930vds7oQZ0rKxplrGg5YABBIx0qtNWUzGGSsgQEBAQEBAQEBAQEBAQEBAQEBB44YHYgrizu947sCDwWd+2o7sCD30d3vHdg5vL9UGLrM+COEJnLCN27/mKmJxKJjMK79GvOVV0bfW55/MtYuU7M5tzums9le0RfJOOPhgT0rnqjNeqPBtTOKMStUmkDF0nfEKy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sp>
        <p:nvSpPr>
          <p:cNvPr id="1032" name="AutoShape 8" descr="data:image/jpeg;base64,/9j/4AAQSkZJRgABAQAAAQABAAD/2wCEAAkGBxQTEhUUExQSFRIXFxkUFxgYGRgYGRYYGBsXGRgXGBcYHCggGBomGxcXITEhJSkrLi4uFx8zODMsNygtLisBCgoKDg0OGxAQGzQlICQvLCwsLCwsLCwsLCwsLCwsLCwsLDQ0LCwsLCwsLCwsLCwsLCwsLCwsLCwsLCwsLCwsLP/AABEIAPcAzAMBEQACEQEDEQH/xAAbAAEAAgMBAQAAAAAAAAAAAAAAAwQCBQYBB//EAEcQAAEDAQQECgcFBQcFAAAAAAEAAhEDBBIhMQUGQVETIjNhcXKRkrHRFDJSU4HB0gcVNEKhFiNjc6IkVGSCsuHwF2KT4uP/xAAaAQEAAwEBAQAAAAAAAAAAAAAAAQIDBAUG/8QANBEBAAEDAgQDBgUEAwEAAAAAAAECAxESUQQTFCExMqEiM0FScZEVYYGx4QUjwfBCgtHx/9oADAMBAAIRAxEAPwD7igICAgICAgICAgICAg0Vv0pUbULQ6mBMNBEk4An8wnNcl2/XTVMQpMzlEdKVhm6n3D9Sz6mtGqQaUre1T7h+pOprNUruira97y15aRdkQCNsbyt7F2quZiU0zMtquhcQEBAQEBAQEBAQEBAQEBAQEBAQEBBwus+hBaLReLiODvBse04Uy1054Fk4QuC7XprlnM92nOrFa9ItVS7eeYJc6GuADRicxGfmqcyNjLCjqrWBM2qpBxIaXjGSZm9JJME482ScyNjLrtULIaUUyZusOOOMvnb0rbh5zVMpp8XTrsXEBAQEBAQEBBFUtDGmHOaDuJAUZiFZqiPGWPplP22d4Jqg107orTb2gC66mSSBi4RjtMJqg107o/TT7Vn758k1Qa6dz00+1Z++fJNUGundKx9UiRwRG8F3kpWicspq7qXa7yQJq7qXa7yQJq7qXa7yQJq7qXa7yQY8JV/hdrvJA4Sp/C7XeSBwlT+F2u8kFatY75vOZZyTtJPkqTbpmczCMQrWvRrbjv3dAYHEEyOjBRyqNjTC8NGUPd005VGxphNZ7NTZNxrWznEK1NFNPhBEYT3xvCskvjeEC+N4QZICAgICAg+WfaRWe21TTZfkNBExAg4hZVeLw+OppqvzqnHaHMG2VongDM+rIJIifgZwVcQ4+Xbz5k9krvc4h1IsESCSD8MEVropiO05W4UMyEH1PVb8JR6vzK2o8H0vCe5p+jaqzpEGLngZkDpU4Rliazfab2hMSZhUstGjcbLaU3RODdyYkzCZtmpHJlI/BqYkzDL0On7tndHkoSeh0/ds7o8kENssdO47iMyP5R5IJRY6fu2d0eSD30On7tndHkgeh0/ds7o8kGD7PRGbaQ6Q0KcCKtToXThRyOxqYkwsUrQy6OM3IbQmJMJGVWnIg9BBTAzUAgICD5X9pX4nFrjxW+rmMCsqvF4nG+/n6Q5PgxGLK844ziJzg7lVy5nPaYZUrGC8g8LAnEuwP6JlE14j4Nq0QIUMHqIfU9VvwlHq/MrajwfTcJ7mn6NqrOgQcJ9otYsewhhebkQOdxx8F3cNOKJ+rjvxmuPo5EaSccW0KhxgzDTETInPcujXOzHRG6P74OH9nrd0SP8AmCcydk6I3dRqNXv2hpuuZg8Qc8AsuInNuV7MYuPoq853CCC28m7oKCYIPUBB82+0WsW2gEML+I0QMxi8yuuzOKGtE9nLenEwRQeRJnAAiA2CAc5Lo+BWuuVssPvTEf2er3QmudjU6/7Pal60TdLJY/A4HBzc1nenNCtc9n0ZcbIQEBB8v+0SmTajAB4rcCY2FZVeLwuPmIv99ocqbO72GkxHrnn81Vya439Gdma9owY0Tnxz5FEVTTM+Pom4Wp7De9/sivsbpKT3SbwAGyDPyUKzp+EvrGq34Sj1fmVtR4PpOE9zT9G1VnSIOM13aeFZgfU3c5Xfwnln6uPiPNDjrTYKpcXMqvZOy7eAwAEA5Yyfit5ic9pYxMfGHtlsdYOBdVL24yLkTIwxHPikRMT3kmY2dPqkw+ktwPqu2cyz4mf7bSx53eLzXcIILbybugoJgg9QEHz/AF3/ABO3k2+Ll2WPI1o8HMW6i57Ya9zDvGeRWsxleYZ2VhaxrS4uIEXjMnnKmIxBh0mpH4nbybvFqxv+RWvwfQFxsRAQEENSyscZcxhO8tBP6qMRKs00z4wx9Bpe7p91vkmmNjRTseg0vd0+63yTTGxop2PQaXu6fdb5JpjY0U7HoNL3dPut8k0xsaKdkzGACAAANgwClaIwyQUnaWoAwatOcvWC05VeynNo3U26VYcfSKAxOBEwJMfnTlXNkc2jdco33AObVpuaciGSD/WqTExOJXiYmMw8p2d7GgcIyGiJLNg2njqEqjtKNAJFps8xuH1rTlXNmfNo3WmaZoQJq0pj2gnJr2ObRuvNcCARiDiDvWbRDbeTd0FBMEENrttOkAaj2sBMAuIEn4qYpmrwTETPgqff1m9/R7wVuVXsnTOynT05TcATabOJ2QMOb105dexpnZPZ7Y2qSynaKDzBwa2TGU+vzqJoqjxhExMPK1tbSIY+0UGuAGDmgGNhi+piiqe8QREyiOnKTYPpNnOIBAAGBIBxv7sfgnLr2TpnZb+/rN7+j3gnKr2NM7LlltTKjb1NzXtylpkT8FWYmO0omMJlCBAQEBAQEBAQfHbbaarajg2jfZsN4DGTOG7LsK9bNXwh5sRG6s+3WiMLN8L4/RNVWydNO76rqr+Fp9B8SvP4j3kuyz5IXdI8lU6jvAqlvzQvX5ZfIa9prtJu0hUbOBDg0xsBBmen9F6kzVHwefERu9s9rqlzQ+hcBzN4GMCdgywj4pFVWe8ExG765ovkaX8tn+kLy7nnn6vQo8sM7bybugqiyYIOR+0dxFKmWiXS6Bz3V0WPivQ+di22iD/Z8QPbAk5YDZvW+qrZfMs6VrrkgOoQJAJvjDnhTmrZOZdT9nr3Gu0vbdfwb5G7FvOVlezo7q1eV7rf+Lf0N/0q1nyJo8HL2y0VmvhlIPbAxkDHGdvRsV5mc9oTOVuylxY0vAD44wGQPMrRnHdLv9Q/w7v5h8Grk4jzMq/F0iwUEBAQEBAQEBBo36q0CSePiZ9beujqq2HT0PP2TofxO8p6qs6ehtrFZW0mBjJujKcVhXVNU5lrTTFMYhLVphwLTkQQegqInE5TMZjDR/snQ/id5dHVVsenoP2TofxO8nVVnT0N3RphrQ0ZAADoGAXPM5nLaIxGEdt5N3QVCUwQcp9odgdWosY1tRwJcDcBJAI5slvZx3iV6HBt1YrAR/be6/Absslv7Pzeq/bdi3VWsP792Py3ZJ7Pzep23dXqHoypSrcZlYNDH8ao1wxJaYlwxWd6Y0YiUVYwq69aFqVrSS1teAAQ6m0n8sGHAYKbemaIzJTjDn3ar18x6bPVefhkr+z83qntu9Gq9b/HHmIqH5J7Pzep23fSNSrO9lBwe1zSahMOBBiBjBXPfmJq7KV+LoFioICAgICAgIBQVadeoQCGNggH1zt/yoMuEqewzvn6EDhKnsM75+hA4Sp7DO+foQYVK9QAm4zvn6UGfCVPYZ3z9CBwlT2Gd8/Qgjr8I5pFxmIj1z9KDPhKnsM75+hB7wlT2Gd8/QgwZXqGeI3Ax65+lBnwlT2Gd8/QgcJU9hnfP0IHCVPYZ3z9CBwlT2Gd8/QgcJU9hnfP0IDKzrwa5oEgkEOnKOYb0FhAQEBAQEBBqtLaep2dwY8PJIvcUDKSNp5laKcuvh+Crv0zVTMbd1E640fZq9g+pTodH4Xd3j1/8YUNbqIa0FtWQAMhsHSmhH4Xd3j/AH9F7RmsVKvU4NoeHQSJAjDPIqJpxGWV/gblmjXMxj8m4VXE0ekNZ6VGo6m4VC5sTAEYidp51Wa4jxd9n+nXbtEVxMYlTr64US0gNq9g+pRzKWv4Te3hJ+2dD2avYPqTmUn4Te3j/f0bHQ+m6doLgwPBbBN4AZzlB5laKonwc3E8HXw8RNWO+zZqXIqaS0g2i0OfMExhj/zJZXb1NqnNTaxYqvVaaWt/aqjuqdg81z9fa/N1/hl3eEdHWekL2FTFxOQ5udOvtfmfhl3eE9HWai5waBUkkDIbcN6mnjrdUxHdWr+nXaYme3Zul2OAQeOdAJ3YqJnEZTEZnDVff9Pc/sHmvP8AxOz+bs6C5+SJ+m6Ze0w+AHDIbY5+ZT+JWfzOgufkl+/6e5/YPNR+J2tpOgufk2Nmrh7Q4TB3rttXIuURXHhLluUTRVNMpVooICAgIPn/ANotJzqzAx9x3BjHPC8+QtKfB7f9OpmbE4nHf/EOLZVc4Y2qnIdGEDGALrgc8ZKl1xVM/wDOGLTWJEWuiTlgBj8Jxz8FCI1z/wA4dfqIx4tDQ91511+MRhhGCmfKy46Jjhp1TnvD6Osnz75Pr4SLU8iqKXGAxyJLWwD2FYV+Z9Hw2Y4aiYqx/wDWjcKmfpNMEAj8t3MwSN8QPgVX9G/teOuPTCOasz6VQjGcG+eeSdtlfb8eZD6D9nLSDUDjecGMk7zLsVpa+Li/qsTFujP5/wCHbrV4jnNezFmm9dx9b2eK7H4Li47yR9Xof07z1fR81pveWmbZTuQeMIvCC0zPQHD4rzpxnyPUiZmPP2HmqZi2UcpybMYY4FI0/JJOv54bXV4v4Vt+syrizBsC6b2Jgb/kkY104jHdM50VZqz2fWF7z5oQYV/Vd0HwVa/LK1Hmh8rtnCtqmLSxgdxg149VuAwJwzvfpuXzdGmaO9L3atUVeZG41PyW2lBcTDrpiXYBpmYAw7Fb2fjRKvf4VM9HtrFwm10qgvXi1obJbIkbwPNRXoiPJMJp1T/yfStCcgz4+JXtcD7in/fi8ri/fVLy63MICAgIOY1o0HVr1Wvp3IDLpl0GZJ3Her0zGO71eB4u1ZtzTXnxz4ObP2fOxPBWeTJPGOM4n8u9Tml0dXwm0/b+WFP7P3ENc2nREXXCHkHDEflTNJ1fCfDP2/l0Wrur9ajXFR9y6GuGDiTJjmSqqMdmXGcbau2pooznt8HWLN47itYdVqteu94FNzCQReMRxbpwjp7VnVRMzl7fDcdYos00V5zH5NLV1Bc0EmlQjM8Y7c9ijlzu063g9p+38sv+njvdWfd6x+lNE7nW8HtP2/l1WqehalnNQ1LvGDQLpnKeYb1ainS4/wCocXbvxTFGe2fF0au8xqdZNGutFK426ccQ7AEQQR+q5uKtVXKYinxy6+DvUWq5mvwmHJN+z+MqVAZbTsy2Lj6biN/V39Xwu3oxpahjGKVHAnac8CdidLxG51nC7T9v5XNGamOo1Q9rabcW3occmmcBGamnhb2Y1THaUVcZYimrTE5mMO5XqPGEGNRsgjeCFFUZiYTTOJiXH2vVA1MXspuMXZk5dnOvFo4HiKfCY+71auLs1eOVQajUwWN4GiSBgSSTxbuZjE5K3ScVv6q9Tw+3os2bU7g332MptdBbgSBBM5Rmq1cFxNUYmY+60cXYicxl1ejaBZTa0xIzjpJXqcNbm3aimfGHn364ruTVCyt2IgICAgIPH5FBFY+TZ1W+AQTICAgr2/k3dCCwgICAgIILNm/r/IIJ0Eb67QYLmg85CpNyiJxMrRRVPeIeeks9tnaFHNo+aPunl17T9nra7TgHNJ6Qpi5RM4iYJt1R3mEiuor1OUZ1X+LEFhAQEBAQcrrfbODe0y6LoyMZl2OfMrQ9Lg4p5czMfFzv7Qs9uqei8VLqzRt6Nnoa38I6m5rn3S8DGRt3FQrcimbczEfDZ3D8iqvFRWPk2dVvgEHE6e0uaVd7XOqgSTIJuiMADBwnYsKs5l7VmLcW6cx8NmvdrI0Z1ava7FV9pp/a2j7L1g0oahBZUeQHAZuzwwg9KZnKdFuqmcRH2dtb+Td0LpeAsINHrVaCym1wvYE4NzPMuTi5nEYl3cFjNWYy5QaxMx41TAkbYw+PT2LjxXv6u7Vb29Etk002o4Na6pJnO9s51E64+PqmmaJnGPR3Wj3TSYTibo8F6lmc0R9Hj3oxcqxvL2zZv6/yC0ZJ0HM6de4OqFovOAwG8wF5HEe+nL07MzFqMNKNJVjlZnEb7wHyyWeindprnZt9D1S5zC5hYb3qnHIq1qMXafqrcnNuXUr2XlK9TlGdV/ixBYQEBAQEHK63Al8NMO4PA7jLoVoepwWeVON/8OZay0x61Geg+MKXVitttFzfpXovXmzGUyJhQi5nlznZ3L8iqvCRWPk2dVvgEGmtur7nvc6+2HGYLZ+aym3mcvRt8dTRRFM0+CqdXDeDb7MQT6u4jn51HKndp+IUfKlo6slpkPaMbxhuZw588E5c7onj6cTilvLfybuhbPLWEFHSthNUNAcBBnESsL9mbkRiXTw9+LUzMxnLVV9COa2b7dmw7SBv51z9HO7q6+n5Un3A7229h806Odzr6flbqzUrrGtmYAE9C7aKdNMRs8+5VqqmrdjZs39f5BWUToOW0/o11SreBqNuzBaDjIbt+H6leXfiqLlXs5/R6NmaeXHdqm6Eq4TWrh2ZABg5ZTjCy7/J6S07fN6tjobRtSnVBLqjmYesDgZznKIV7UVTXT7Px2UuTGie/wAHWr1nmq9TlGdV/ixBYQEBAQEGD6LXZtaekAotFVUeEqdrosa5huAjGYbOzDABE8yveXra1IYim4H+W76UJrqn4s325sHCp3H+SKJbHybOq3wCDX19P02uLS2oS0kGAIw6XKk3IicOyjgblVMVRMd1W0abpOIP79pEiW3RgY5+ZRzYW/D7m8ev/i5YIqtvNqVwJjEtnDoCvTOYy5r1mq1VpqZ2yyQxx4SqcMiRB/RSybFBUt9uFIAkOMmMI+ZWV29FuO7azYm7MxEtfW01Tc0tLKkHcQD2hyw6ynafR0dBXvHqg+8qf+J7/wD7J1lO0+h0Fe8eraULM1zQ4PqwQD67tvxXVTVFURMOOumaappn4JbCy7fEk8c5mTkNpVlVlAQVrQHB7XNbeF1zTiBmWkZ9CDzh6nuj3moHD1PdHvNQYNqONVt5l3iv2g7WbkF1AQEBAQc9rJpZ1F7QH3GkDYDiS7eDsCmHfwtq3VRM1x8WoOszv7wz+jyU4dPT2NvWVzR+mar3s/eXmlwGTYMmNgTCtzh7WiZiP3dW/IqryUVj5NnVb4BB881iDhaHOFYUxecIdEGCSc9uXYuefGXuW86KZzjtDWue8D8VTJxjBvwBPzUfovmfmdzqQHcC8l7Xg1MI2Q1ocJ6QT8Vtb8Hl8b7zx+DdW/k3dCu5FhBodbWF1NoDrpMgHdhmFx8ZOIh38DEzNWNnJeh15xtOHM1q4tVOzv0V7rOj6L2Ah9S/lHNvVapifBammqPF3OjeSp9VvgvWs+7p+jxL/vKvrLKzZv6/yC1ZJ0HKawaTFGob1+CSMNkNnKfBeVe1TdqxL0rWmLcdmu/aKn7VTZsdtWWmvf1aaqNvRstB6SbVqC45xggGZ2glaWtUXKcypd0zbnEOqXrPMV6nKM6r/FiCwgICAgIOV1totfUaHAEXAYPS5Wh6nBRm3P1/w41jSSL1k6XfHPHFG/8A1dHoymGvphogBzYHxRa5GLc/SXcPyKq8JFY+TZ1W+AQc3pPVp1V7iRSc0uJEk7fgsZonOXqW+MtRRFNUT2hRo6nZwylnBxdjHwTRUt1djaft/LptAaO4Clcho4xMNyxjyWlMYju4eJuU3K80+C1b+Td0KznWEGL2A5gHpUTET4piZjwVrbZxcMMBOBgATgQTCjRTsnXVuj4dnuX/APjTRTsa6t0gtw93V7hVlXthfevmCOOcCIOQ2ILSDkdPMqmsTSc0ATIdtPFj9L3avIvTTzKsvTtROinDWNbbMDNATiQQZHNhgs80L4rbHQXDCsBVuEYQW4ScZlaWdPMpxupc1aKsuwXrvMV6nKM6r/FiCwgICAgIKds0bTqkF4MgRgSMPgpy2t8RXbjFLX2nRNBrmTIaZmXkZDDElMtOtu7+iSjYbM1wcHNkGRNSfmmUVcXdqjEz6Ng+2U4P7xneHmoczKx8mzqt8AgmQVXWZ8m7UIBMxdBz50Hno9T3v9DUHj7I8iHVSQcxdaEFxBptZ7SabA4F2Ek3TBMDpC5OKqmIjEu3g6aZmrVGXLDWdnvn/wBWC5M3d/V2/wBnaPs2DLa8gEPfBEjE5FU5le8tItW5/wCMfZ1VgcTTYTiS0T2L1bUzNETOzxb0RFyqI3e2bN/X+QWjNOgjdQaTJa0noCpNuiZzMLRXVHaJVK9NjXglmF0jBhdjI3BRybfyx9k8yveWTa1MGQxwP8t30qYt0ROYhE11T2mUnpzd1TuP8ldVG2uHVWwHeq/Nrm7WbwguoCAgICDVaQ0yKT7lwmADMxmpw67PCTcp1ZVXawg50p+I8kw16Cfm9Elj0sx72s4ICcJwOydyYUucHNFM1Z8G2fRbB4rewKHE8sfJs6rfAIJkBAQEBBQ0vYTVDQ0gQTnzrnv2puRGHTw1+LUzMx4tNaNAENM8GQcCIzkxu51z9JXu6+tt7SlboB4EAsgYDPyUdHXunrre0t9ZaV1jW5wAOxd1FOmmIebcq1VTVuxs2b+v8grqJ0HO6Zt5pl7i5wa2Mvhs+K8q9XXzZiJejaoo5cTMNUNZ6eM1nDpvCcst+apm7vP3Xxa2hs9E6R4RzHNe5zS6NvQcCrWq64uREzKtyijlzMQ6Res81Xqcozqv8WILCAgICAg4vW2zF9bB7mQBi3bhkrQ9bhYzaj9XLVXNabrrVUBBumRmR8sUaziPGpvdXLK4Wik/hnvbiQDkZBx7EUv0zypnLv35FVeOisfJs6rfAIJkBAQEBBBarWynBeYnLAnwVK7lNHmlpbtV3PLCpX0nQc0tLyJ2gOkbcMFn1Nrf92vSXvl/ZB6ZS/vFXs/+adTa3/c6S98v7LlOzXgCK1UgiR6uR/yraJiYzDnqpmmcSzsLIviS7jnExOQ3AKULSDkNYRV4U8G1jm43g6IJ4sc/tZbYXk3scyrL07WeXThqW+kkD9xZ4OMHAj4Ss/Z3W9rZtNBOq8KG1GMaAQQW5EkmduatbxzKcbq3NWirOzsV7DzFepyjOq/xYgsICAgICDS6U0O6pULw5oBAEGdimJd1jiqbdGmYax+rPHg8ESQXTd3Ec3Opy16238q/o/QTqb2uLmw3YAd0Qoyzu8XTVRNMQ3r8iocCKx8mzqt8AgmQEBAQEGi1sdFMGQDxoJyBjCVx8X4Uu/gfGr6ORvWkQAaLufEF3TiuL2XfmtLZXV7/AB+CubYm9zRjvSdOOyY157u90byVPqjwXqWfd0/R4t/3lX1llZs39f5Bask6CGpZGOMloJWVVm3VOZhpTdrpjESp2ilSY8XmgNLTsJxkblHT2vlTz7m71lagDIgEf9rvJTTYt0zmIRN2uYxMpvvGn7X6O8lqzYstLX1W3TMNfsI2s3oLqAgICAgIIK9mvEG85pAIlpjAxzcyDD0M+8q9o8kHhsX8Sr2jyQWabIAAyAjsQZICAgICDT6y6PNamGBpcMZggYfFc3E0VVY0w6+Eropmdc+LlquqMSXU3wY/M3DHZBnElcvLvbfs6+bw/wA37pGaolpaW03gtIPrNMxjBkpyr237Ji7Yjwq/d21ipltNgOYaAemF6FqJpoiJeZdqiquZjcs2b+v8grs06DntL6Z4J5DqgYJgT8Nsc6827du8yYpl327dvRE1Qq/tEPft/Tp3YrPnXt2nKs7LWjtLGpUDRUDsRIEZGY2K9u9d1xEypctW9EzEOhXpvPV6nKM6r/FiCwgICAgICAgICAgICAgICAgitNIuaQDBwgnHIg5fBBHdq+1S7rvrQLtX2qXdd9aDOzUyAbxBJMmBA2bCTuQTIOM1ma41YFFtVvGJBjAw2IJywLtmxeTexzKu+HpW/d09mnbeMEWJhByktEA7wRIwVO3zL/8AVtdXJFaDQFI8UkjEOzAxCtb95T3z3Vr8lXb4O2XrvMV6nKM6r/FiCwgICAgICAgICAgICAgICAgICAgICCtVsLHEkjE85WNXD26pzMNab9dMYiVSrZaTXgOgAtJxdGMjeVXpbWy3U3N0lNtAEEOZIy43+6mnhrdM5iEVX66oxMrPplP3jO8PNbsUYrtdVbdc08V+RB2s3ILaAgICAgICAgICAgICAgICAgICAgINLbtLOY4glgE3RO/YM151zibkVzTHwd1vh6JoiZQO0wTmaZjow/VU6u7/ALC/TW01htt94EUyCYMAbpWlniblVcUypd4eimiZhuOCb7LewL0HChcwCqyABxX+LEFlAQEBAQEBAQEBAQEBAQEBAQEBAQEHF6yWgCo5jqbnsdJJbsiMP1Jz2Lybkf3Kpz8Xp0T/AG6Yx8GiYaPFizVzPqkbtmMqvtbp7bN9qpVZwgY1j2XTeIdnxg7yV7UTzaZ/3wVuT/bmHZr1Xmq9TlGdV/ixBYQEBAQEBAQEBAQEBAQEBAQEBAQEBBSraNY4kkuk45rmr4WiqqapdFPE10xiFcaOZfuy6LoOfORu5lXo7f5p6utYoaOY1wcCZHOrUcLRRVFUK18RVVGJXJXSwQVD+8Z1X+LEFhAQEBAQEBAQEBAQEBAQEBAQEBAQEBBFWszHYua1xG8AoI/u+l7tndCB930vds7oQZ0rKxplrGg5YABBIx0qtNWUzGGSsgQEBAQEBAQEBAQEBAQEBAQEBB44YHYgrizu947sCDwWd+2o7sCD30d3vHdg5vL9UGLrM+COEJnLCN27/mKmJxKJjMK79GvOVV0bfW55/MtYuU7M5tzums9le0RfJOOPhgT0rnqjNeqPBtTOKMStUmkDF0nfEKy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029"/>
          </a:p>
        </p:txBody>
      </p:sp>
      <p:pic>
        <p:nvPicPr>
          <p:cNvPr id="1034" name="Picture 10" descr="http://www.tutor2u.net/business/people/people-orgchart2.gif"/>
          <p:cNvPicPr>
            <a:picLocks noChangeAspect="1" noChangeArrowheads="1"/>
          </p:cNvPicPr>
          <p:nvPr/>
        </p:nvPicPr>
        <p:blipFill>
          <a:blip r:embed="rId2" cstate="print"/>
          <a:srcRect/>
          <a:stretch>
            <a:fillRect/>
          </a:stretch>
        </p:blipFill>
        <p:spPr bwMode="auto">
          <a:xfrm>
            <a:off x="838200" y="914400"/>
            <a:ext cx="7620000" cy="3810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85800"/>
            <a:ext cx="8229600" cy="5440363"/>
          </a:xfrm>
        </p:spPr>
        <p:txBody>
          <a:bodyPr>
            <a:normAutofit fontScale="97500"/>
          </a:bodyPr>
          <a:lstStyle/>
          <a:p>
            <a:r>
              <a:rPr lang="en-029" b="1" dirty="0" smtClean="0">
                <a:solidFill>
                  <a:srgbClr val="002060"/>
                </a:solidFill>
                <a:latin typeface="Times New Roman" pitchFamily="18" charset="0"/>
                <a:cs typeface="Times New Roman" pitchFamily="18" charset="0"/>
              </a:rPr>
              <a:t>Flat organizational structures have fewer management levels, with each level controlling a broad area or group. Flat organizations focus on empowering employees rather than adhering to the chain of command. By encouraging autonomy and self-direction, flat structures attempt to tap into employees’ creative talents and to solve problems by collaboration.</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r>
              <a:rPr lang="en-029" b="1" dirty="0" smtClean="0">
                <a:solidFill>
                  <a:srgbClr val="C00000"/>
                </a:solidFill>
                <a:latin typeface="Times New Roman" pitchFamily="18" charset="0"/>
                <a:cs typeface="Times New Roman" pitchFamily="18" charset="0"/>
              </a:rPr>
              <a:t>FLAT STRUCTURE PROS AND CONS</a:t>
            </a:r>
            <a:br>
              <a:rPr lang="en-029" b="1" dirty="0" smtClean="0">
                <a:solidFill>
                  <a:srgbClr val="C00000"/>
                </a:solidFill>
                <a:latin typeface="Times New Roman" pitchFamily="18" charset="0"/>
                <a:cs typeface="Times New Roman" pitchFamily="18" charset="0"/>
              </a:rPr>
            </a:b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029" b="1" dirty="0" smtClean="0">
                <a:solidFill>
                  <a:srgbClr val="C00000"/>
                </a:solidFill>
                <a:latin typeface="Times New Roman" pitchFamily="18" charset="0"/>
                <a:cs typeface="Times New Roman" pitchFamily="18" charset="0"/>
              </a:rPr>
              <a:t>Flat organizations </a:t>
            </a:r>
            <a:r>
              <a:rPr lang="en-029" b="1" dirty="0" smtClean="0">
                <a:solidFill>
                  <a:srgbClr val="002060"/>
                </a:solidFill>
                <a:latin typeface="Times New Roman" pitchFamily="18" charset="0"/>
                <a:cs typeface="Times New Roman" pitchFamily="18" charset="0"/>
              </a:rPr>
              <a:t>offer more opportunities for employees to excel while promoting the larger business vision. That is, there are more people at the “top” of each level. For flat structures to work, leaders must share research and information instead of hoarding it. If they can manage to be open, tolerant and even vulnerable, leaders excel in this environment. Flatter structures are flexible and better able to adapt to changes. Faster communication makes for quicker decisions, but managers may end up with a heavier workload. Instead of the military style of tall structures, flat organizations lean toward a more democratic style.</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idx="1"/>
          </p:nvPr>
        </p:nvSpPr>
        <p:spPr>
          <a:xfrm>
            <a:off x="457200" y="533400"/>
            <a:ext cx="8229600" cy="5592763"/>
          </a:xfrm>
        </p:spPr>
        <p:txBody>
          <a:bodyPr>
            <a:noAutofit/>
          </a:bodyPr>
          <a:lstStyle/>
          <a:p>
            <a:pPr>
              <a:buNone/>
            </a:pPr>
            <a:r>
              <a:rPr lang="en-US" sz="4000" b="1" dirty="0">
                <a:solidFill>
                  <a:srgbClr val="FF0000"/>
                </a:solidFill>
                <a:latin typeface="Times New Roman" pitchFamily="18" charset="0"/>
                <a:cs typeface="Times New Roman" pitchFamily="18" charset="0"/>
              </a:rPr>
              <a:t>Divisional structure </a:t>
            </a:r>
            <a:r>
              <a:rPr lang="en-US" sz="4000" b="1" dirty="0">
                <a:solidFill>
                  <a:srgbClr val="0070C0"/>
                </a:solidFill>
                <a:latin typeface="Times New Roman" pitchFamily="18" charset="0"/>
                <a:cs typeface="Times New Roman" pitchFamily="18" charset="0"/>
              </a:rPr>
              <a:t>typically is </a:t>
            </a:r>
            <a:r>
              <a:rPr lang="en-US" sz="4000" b="1" dirty="0" smtClean="0">
                <a:solidFill>
                  <a:srgbClr val="0070C0"/>
                </a:solidFill>
                <a:latin typeface="Times New Roman" pitchFamily="18" charset="0"/>
                <a:cs typeface="Times New Roman" pitchFamily="18" charset="0"/>
              </a:rPr>
              <a:t>used</a:t>
            </a:r>
          </a:p>
          <a:p>
            <a:pPr>
              <a:buNone/>
            </a:pPr>
            <a:r>
              <a:rPr lang="en-US" sz="4000" b="1" dirty="0" smtClean="0">
                <a:solidFill>
                  <a:srgbClr val="0070C0"/>
                </a:solidFill>
                <a:latin typeface="Times New Roman" pitchFamily="18" charset="0"/>
                <a:cs typeface="Times New Roman" pitchFamily="18" charset="0"/>
              </a:rPr>
              <a:t>in larger companies </a:t>
            </a:r>
            <a:r>
              <a:rPr lang="en-US" sz="4000" b="1" dirty="0">
                <a:solidFill>
                  <a:srgbClr val="0070C0"/>
                </a:solidFill>
                <a:latin typeface="Times New Roman" pitchFamily="18" charset="0"/>
                <a:cs typeface="Times New Roman" pitchFamily="18" charset="0"/>
              </a:rPr>
              <a:t>that operate in </a:t>
            </a:r>
            <a:r>
              <a:rPr lang="en-US" sz="4000" b="1" dirty="0" smtClean="0">
                <a:solidFill>
                  <a:srgbClr val="0070C0"/>
                </a:solidFill>
                <a:latin typeface="Times New Roman" pitchFamily="18" charset="0"/>
                <a:cs typeface="Times New Roman" pitchFamily="18" charset="0"/>
              </a:rPr>
              <a:t>a</a:t>
            </a:r>
          </a:p>
          <a:p>
            <a:pPr>
              <a:buNone/>
            </a:pPr>
            <a:r>
              <a:rPr lang="en-US" sz="4000" b="1" dirty="0" smtClean="0">
                <a:solidFill>
                  <a:srgbClr val="0070C0"/>
                </a:solidFill>
                <a:latin typeface="Times New Roman" pitchFamily="18" charset="0"/>
                <a:cs typeface="Times New Roman" pitchFamily="18" charset="0"/>
              </a:rPr>
              <a:t>wide </a:t>
            </a:r>
            <a:r>
              <a:rPr lang="en-US" sz="4000" b="1" dirty="0">
                <a:solidFill>
                  <a:srgbClr val="0070C0"/>
                </a:solidFill>
                <a:latin typeface="Times New Roman" pitchFamily="18" charset="0"/>
                <a:cs typeface="Times New Roman" pitchFamily="18" charset="0"/>
              </a:rPr>
              <a:t>geographic </a:t>
            </a:r>
            <a:r>
              <a:rPr lang="en-US" sz="4000" b="1" dirty="0" smtClean="0">
                <a:solidFill>
                  <a:srgbClr val="0070C0"/>
                </a:solidFill>
                <a:latin typeface="Times New Roman" pitchFamily="18" charset="0"/>
                <a:cs typeface="Times New Roman" pitchFamily="18" charset="0"/>
              </a:rPr>
              <a:t>area or </a:t>
            </a:r>
            <a:r>
              <a:rPr lang="en-US" sz="4000" b="1" dirty="0">
                <a:solidFill>
                  <a:srgbClr val="0070C0"/>
                </a:solidFill>
                <a:latin typeface="Times New Roman" pitchFamily="18" charset="0"/>
                <a:cs typeface="Times New Roman" pitchFamily="18" charset="0"/>
              </a:rPr>
              <a:t>that </a:t>
            </a:r>
            <a:r>
              <a:rPr lang="en-US" sz="4000" b="1" dirty="0" smtClean="0">
                <a:solidFill>
                  <a:srgbClr val="0070C0"/>
                </a:solidFill>
                <a:latin typeface="Times New Roman" pitchFamily="18" charset="0"/>
                <a:cs typeface="Times New Roman" pitchFamily="18" charset="0"/>
              </a:rPr>
              <a:t>have</a:t>
            </a:r>
          </a:p>
          <a:p>
            <a:pPr>
              <a:buNone/>
            </a:pPr>
            <a:r>
              <a:rPr lang="en-US" sz="4000" b="1" dirty="0" smtClean="0">
                <a:solidFill>
                  <a:srgbClr val="0070C0"/>
                </a:solidFill>
                <a:latin typeface="Times New Roman" pitchFamily="18" charset="0"/>
                <a:cs typeface="Times New Roman" pitchFamily="18" charset="0"/>
              </a:rPr>
              <a:t>separate </a:t>
            </a:r>
            <a:r>
              <a:rPr lang="en-US" sz="4000" b="1" dirty="0">
                <a:solidFill>
                  <a:srgbClr val="0070C0"/>
                </a:solidFill>
                <a:latin typeface="Times New Roman" pitchFamily="18" charset="0"/>
                <a:cs typeface="Times New Roman" pitchFamily="18" charset="0"/>
              </a:rPr>
              <a:t>smaller </a:t>
            </a:r>
            <a:r>
              <a:rPr lang="en-US" sz="4000" b="1" dirty="0" smtClean="0">
                <a:solidFill>
                  <a:srgbClr val="0070C0"/>
                </a:solidFill>
                <a:latin typeface="Times New Roman" pitchFamily="18" charset="0"/>
                <a:cs typeface="Times New Roman" pitchFamily="18" charset="0"/>
              </a:rPr>
              <a:t>organizations</a:t>
            </a:r>
          </a:p>
          <a:p>
            <a:pPr>
              <a:buNone/>
            </a:pPr>
            <a:r>
              <a:rPr lang="en-US" sz="4000" b="1" dirty="0">
                <a:solidFill>
                  <a:srgbClr val="0070C0"/>
                </a:solidFill>
                <a:latin typeface="Times New Roman" pitchFamily="18" charset="0"/>
                <a:cs typeface="Times New Roman" pitchFamily="18" charset="0"/>
              </a:rPr>
              <a:t>w</a:t>
            </a:r>
            <a:r>
              <a:rPr lang="en-US" sz="4000" b="1" dirty="0" smtClean="0">
                <a:solidFill>
                  <a:srgbClr val="0070C0"/>
                </a:solidFill>
                <a:latin typeface="Times New Roman" pitchFamily="18" charset="0"/>
                <a:cs typeface="Times New Roman" pitchFamily="18" charset="0"/>
              </a:rPr>
              <a:t>ithin the </a:t>
            </a:r>
            <a:r>
              <a:rPr lang="en-US" sz="4000" b="1" dirty="0">
                <a:solidFill>
                  <a:srgbClr val="0070C0"/>
                </a:solidFill>
                <a:latin typeface="Times New Roman" pitchFamily="18" charset="0"/>
                <a:cs typeface="Times New Roman" pitchFamily="18" charset="0"/>
              </a:rPr>
              <a:t>umbrella group to </a:t>
            </a:r>
            <a:r>
              <a:rPr lang="en-US" sz="4000" b="1" dirty="0" smtClean="0">
                <a:solidFill>
                  <a:srgbClr val="0070C0"/>
                </a:solidFill>
                <a:latin typeface="Times New Roman" pitchFamily="18" charset="0"/>
                <a:cs typeface="Times New Roman" pitchFamily="18" charset="0"/>
              </a:rPr>
              <a:t>cover</a:t>
            </a:r>
          </a:p>
          <a:p>
            <a:pPr>
              <a:buNone/>
            </a:pPr>
            <a:r>
              <a:rPr lang="en-US" sz="4000" b="1" dirty="0" smtClean="0">
                <a:solidFill>
                  <a:srgbClr val="0070C0"/>
                </a:solidFill>
                <a:latin typeface="Times New Roman" pitchFamily="18" charset="0"/>
                <a:cs typeface="Times New Roman" pitchFamily="18" charset="0"/>
              </a:rPr>
              <a:t>different </a:t>
            </a:r>
            <a:r>
              <a:rPr lang="en-US" sz="4000" b="1" dirty="0">
                <a:solidFill>
                  <a:srgbClr val="0070C0"/>
                </a:solidFill>
                <a:latin typeface="Times New Roman" pitchFamily="18" charset="0"/>
                <a:cs typeface="Times New Roman" pitchFamily="18" charset="0"/>
              </a:rPr>
              <a:t>types </a:t>
            </a:r>
            <a:r>
              <a:rPr lang="en-US" sz="4000" b="1" dirty="0" smtClean="0">
                <a:solidFill>
                  <a:srgbClr val="0070C0"/>
                </a:solidFill>
                <a:latin typeface="Times New Roman" pitchFamily="18" charset="0"/>
                <a:cs typeface="Times New Roman" pitchFamily="18" charset="0"/>
              </a:rPr>
              <a:t>of products </a:t>
            </a:r>
            <a:r>
              <a:rPr lang="en-US" sz="4000" b="1" dirty="0">
                <a:solidFill>
                  <a:srgbClr val="0070C0"/>
                </a:solidFill>
                <a:latin typeface="Times New Roman" pitchFamily="18" charset="0"/>
                <a:cs typeface="Times New Roman" pitchFamily="18" charset="0"/>
              </a:rPr>
              <a:t>or </a:t>
            </a:r>
            <a:r>
              <a:rPr lang="en-US" sz="4000" b="1" dirty="0" smtClean="0">
                <a:solidFill>
                  <a:srgbClr val="0070C0"/>
                </a:solidFill>
                <a:latin typeface="Times New Roman" pitchFamily="18" charset="0"/>
                <a:cs typeface="Times New Roman" pitchFamily="18" charset="0"/>
              </a:rPr>
              <a:t>market</a:t>
            </a:r>
          </a:p>
          <a:p>
            <a:pPr>
              <a:buNone/>
            </a:pPr>
            <a:r>
              <a:rPr lang="en-US" sz="4000" b="1" dirty="0" smtClean="0">
                <a:solidFill>
                  <a:srgbClr val="0070C0"/>
                </a:solidFill>
                <a:latin typeface="Times New Roman" pitchFamily="18" charset="0"/>
                <a:cs typeface="Times New Roman" pitchFamily="18" charset="0"/>
              </a:rPr>
              <a:t>areas</a:t>
            </a:r>
            <a:r>
              <a:rPr lang="en-US" sz="4000" b="1" dirty="0">
                <a:solidFill>
                  <a:srgbClr val="0070C0"/>
                </a:solidFill>
                <a:latin typeface="Times New Roman" pitchFamily="18" charset="0"/>
                <a:cs typeface="Times New Roman" pitchFamily="18" charset="0"/>
              </a:rPr>
              <a:t>. </a:t>
            </a:r>
            <a:endParaRPr lang="en-029" sz="40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867400"/>
          </a:xfrm>
        </p:spPr>
        <p:txBody>
          <a:bodyPr>
            <a:noAutofit/>
          </a:bodyPr>
          <a:lstStyle/>
          <a:p>
            <a:pPr>
              <a:buNone/>
            </a:pPr>
            <a:r>
              <a:rPr lang="en-US" sz="4000" b="1" dirty="0">
                <a:solidFill>
                  <a:srgbClr val="0070C0"/>
                </a:solidFill>
                <a:latin typeface="Times New Roman" pitchFamily="18" charset="0"/>
                <a:cs typeface="Times New Roman" pitchFamily="18" charset="0"/>
              </a:rPr>
              <a:t>The third main type of </a:t>
            </a:r>
            <a:r>
              <a:rPr lang="en-US" sz="4000" b="1" dirty="0" smtClean="0">
                <a:solidFill>
                  <a:srgbClr val="0070C0"/>
                </a:solidFill>
                <a:latin typeface="Times New Roman" pitchFamily="18" charset="0"/>
                <a:cs typeface="Times New Roman" pitchFamily="18" charset="0"/>
              </a:rPr>
              <a:t>organizational</a:t>
            </a:r>
          </a:p>
          <a:p>
            <a:pPr>
              <a:buNone/>
            </a:pPr>
            <a:r>
              <a:rPr lang="en-US" sz="4000" b="1" dirty="0" smtClean="0">
                <a:solidFill>
                  <a:srgbClr val="0070C0"/>
                </a:solidFill>
                <a:latin typeface="Times New Roman" pitchFamily="18" charset="0"/>
                <a:cs typeface="Times New Roman" pitchFamily="18" charset="0"/>
              </a:rPr>
              <a:t>structure</a:t>
            </a:r>
            <a:r>
              <a:rPr lang="en-US" sz="4000" b="1" dirty="0">
                <a:solidFill>
                  <a:srgbClr val="0070C0"/>
                </a:solidFill>
                <a:latin typeface="Times New Roman" pitchFamily="18" charset="0"/>
                <a:cs typeface="Times New Roman" pitchFamily="18" charset="0"/>
              </a:rPr>
              <a:t>, called </a:t>
            </a:r>
            <a:r>
              <a:rPr lang="en-US" sz="4000" b="1" dirty="0">
                <a:solidFill>
                  <a:srgbClr val="C00000"/>
                </a:solidFill>
                <a:latin typeface="Times New Roman" pitchFamily="18" charset="0"/>
                <a:cs typeface="Times New Roman" pitchFamily="18" charset="0"/>
              </a:rPr>
              <a:t>the matrix </a:t>
            </a:r>
            <a:r>
              <a:rPr lang="en-US" sz="4000" b="1" dirty="0" smtClean="0">
                <a:solidFill>
                  <a:srgbClr val="C00000"/>
                </a:solidFill>
                <a:latin typeface="Times New Roman" pitchFamily="18" charset="0"/>
                <a:cs typeface="Times New Roman" pitchFamily="18" charset="0"/>
              </a:rPr>
              <a:t>structure</a:t>
            </a:r>
            <a:r>
              <a:rPr lang="en-US" sz="4000" b="1" dirty="0" smtClean="0">
                <a:solidFill>
                  <a:srgbClr val="0070C0"/>
                </a:solidFill>
                <a:latin typeface="Times New Roman" pitchFamily="18" charset="0"/>
                <a:cs typeface="Times New Roman" pitchFamily="18" charset="0"/>
              </a:rPr>
              <a:t>,</a:t>
            </a:r>
          </a:p>
          <a:p>
            <a:pPr>
              <a:buNone/>
            </a:pPr>
            <a:r>
              <a:rPr lang="en-US" sz="4000" b="1" dirty="0" smtClean="0">
                <a:solidFill>
                  <a:srgbClr val="0070C0"/>
                </a:solidFill>
                <a:latin typeface="Times New Roman" pitchFamily="18" charset="0"/>
                <a:cs typeface="Times New Roman" pitchFamily="18" charset="0"/>
              </a:rPr>
              <a:t>is </a:t>
            </a:r>
            <a:r>
              <a:rPr lang="en-US" sz="4000" b="1" dirty="0">
                <a:solidFill>
                  <a:srgbClr val="0070C0"/>
                </a:solidFill>
                <a:latin typeface="Times New Roman" pitchFamily="18" charset="0"/>
                <a:cs typeface="Times New Roman" pitchFamily="18" charset="0"/>
              </a:rPr>
              <a:t>a hybrid of divisional and </a:t>
            </a:r>
            <a:r>
              <a:rPr lang="en-US" sz="4000" b="1" dirty="0" smtClean="0">
                <a:solidFill>
                  <a:srgbClr val="0070C0"/>
                </a:solidFill>
                <a:latin typeface="Times New Roman" pitchFamily="18" charset="0"/>
                <a:cs typeface="Times New Roman" pitchFamily="18" charset="0"/>
              </a:rPr>
              <a:t>functional</a:t>
            </a:r>
          </a:p>
          <a:p>
            <a:pPr>
              <a:buNone/>
            </a:pPr>
            <a:r>
              <a:rPr lang="en-US" sz="4000" b="1" dirty="0" smtClean="0">
                <a:solidFill>
                  <a:srgbClr val="0070C0"/>
                </a:solidFill>
                <a:latin typeface="Times New Roman" pitchFamily="18" charset="0"/>
                <a:cs typeface="Times New Roman" pitchFamily="18" charset="0"/>
              </a:rPr>
              <a:t>structure</a:t>
            </a:r>
            <a:r>
              <a:rPr lang="en-US" sz="4000" b="1" dirty="0">
                <a:solidFill>
                  <a:srgbClr val="0070C0"/>
                </a:solidFill>
                <a:latin typeface="Times New Roman" pitchFamily="18" charset="0"/>
                <a:cs typeface="Times New Roman" pitchFamily="18" charset="0"/>
              </a:rPr>
              <a:t>. Typically used in </a:t>
            </a:r>
            <a:r>
              <a:rPr lang="en-US" sz="4000" b="1" dirty="0" smtClean="0">
                <a:solidFill>
                  <a:srgbClr val="0070C0"/>
                </a:solidFill>
                <a:latin typeface="Times New Roman" pitchFamily="18" charset="0"/>
                <a:cs typeface="Times New Roman" pitchFamily="18" charset="0"/>
              </a:rPr>
              <a:t>large</a:t>
            </a:r>
          </a:p>
          <a:p>
            <a:pPr>
              <a:buNone/>
            </a:pPr>
            <a:r>
              <a:rPr lang="en-US" sz="4000" b="1" dirty="0" smtClean="0">
                <a:solidFill>
                  <a:srgbClr val="0070C0"/>
                </a:solidFill>
                <a:latin typeface="Times New Roman" pitchFamily="18" charset="0"/>
                <a:cs typeface="Times New Roman" pitchFamily="18" charset="0"/>
              </a:rPr>
              <a:t>multinational </a:t>
            </a:r>
            <a:r>
              <a:rPr lang="en-US" sz="4000" b="1" dirty="0">
                <a:solidFill>
                  <a:srgbClr val="0070C0"/>
                </a:solidFill>
                <a:latin typeface="Times New Roman" pitchFamily="18" charset="0"/>
                <a:cs typeface="Times New Roman" pitchFamily="18" charset="0"/>
              </a:rPr>
              <a:t>companies, the </a:t>
            </a:r>
            <a:r>
              <a:rPr lang="en-US" sz="4000" b="1" dirty="0" smtClean="0">
                <a:solidFill>
                  <a:srgbClr val="0070C0"/>
                </a:solidFill>
                <a:latin typeface="Times New Roman" pitchFamily="18" charset="0"/>
                <a:cs typeface="Times New Roman" pitchFamily="18" charset="0"/>
              </a:rPr>
              <a:t>matrix</a:t>
            </a:r>
          </a:p>
          <a:p>
            <a:pPr>
              <a:buNone/>
            </a:pPr>
            <a:r>
              <a:rPr lang="en-US" sz="4000" b="1" dirty="0" smtClean="0">
                <a:solidFill>
                  <a:srgbClr val="0070C0"/>
                </a:solidFill>
                <a:latin typeface="Times New Roman" pitchFamily="18" charset="0"/>
                <a:cs typeface="Times New Roman" pitchFamily="18" charset="0"/>
              </a:rPr>
              <a:t>structure </a:t>
            </a:r>
            <a:r>
              <a:rPr lang="en-US" sz="4000" b="1" dirty="0">
                <a:solidFill>
                  <a:srgbClr val="0070C0"/>
                </a:solidFill>
                <a:latin typeface="Times New Roman" pitchFamily="18" charset="0"/>
                <a:cs typeface="Times New Roman" pitchFamily="18" charset="0"/>
              </a:rPr>
              <a:t>allows for the benefits </a:t>
            </a:r>
            <a:r>
              <a:rPr lang="en-US" sz="4000" b="1" dirty="0" smtClean="0">
                <a:solidFill>
                  <a:srgbClr val="0070C0"/>
                </a:solidFill>
                <a:latin typeface="Times New Roman" pitchFamily="18" charset="0"/>
                <a:cs typeface="Times New Roman" pitchFamily="18" charset="0"/>
              </a:rPr>
              <a:t>of</a:t>
            </a:r>
          </a:p>
          <a:p>
            <a:pPr>
              <a:buNone/>
            </a:pPr>
            <a:r>
              <a:rPr lang="en-US" sz="4000" b="1" dirty="0" smtClean="0">
                <a:solidFill>
                  <a:srgbClr val="0070C0"/>
                </a:solidFill>
                <a:latin typeface="Times New Roman" pitchFamily="18" charset="0"/>
                <a:cs typeface="Times New Roman" pitchFamily="18" charset="0"/>
              </a:rPr>
              <a:t>functional </a:t>
            </a:r>
            <a:r>
              <a:rPr lang="en-US" sz="4000" b="1" dirty="0">
                <a:solidFill>
                  <a:srgbClr val="0070C0"/>
                </a:solidFill>
                <a:latin typeface="Times New Roman" pitchFamily="18" charset="0"/>
                <a:cs typeface="Times New Roman" pitchFamily="18" charset="0"/>
              </a:rPr>
              <a:t>and divisional structures </a:t>
            </a:r>
            <a:r>
              <a:rPr lang="en-US" sz="4000" b="1" dirty="0" smtClean="0">
                <a:solidFill>
                  <a:srgbClr val="0070C0"/>
                </a:solidFill>
                <a:latin typeface="Times New Roman" pitchFamily="18" charset="0"/>
                <a:cs typeface="Times New Roman" pitchFamily="18" charset="0"/>
              </a:rPr>
              <a:t>to</a:t>
            </a:r>
          </a:p>
          <a:p>
            <a:pPr>
              <a:buNone/>
            </a:pPr>
            <a:r>
              <a:rPr lang="en-US" sz="4000" b="1" dirty="0" smtClean="0">
                <a:solidFill>
                  <a:srgbClr val="0070C0"/>
                </a:solidFill>
                <a:latin typeface="Times New Roman" pitchFamily="18" charset="0"/>
                <a:cs typeface="Times New Roman" pitchFamily="18" charset="0"/>
              </a:rPr>
              <a:t>exist </a:t>
            </a:r>
            <a:r>
              <a:rPr lang="en-US" sz="4000" b="1" dirty="0">
                <a:solidFill>
                  <a:srgbClr val="0070C0"/>
                </a:solidFill>
                <a:latin typeface="Times New Roman" pitchFamily="18" charset="0"/>
                <a:cs typeface="Times New Roman" pitchFamily="18" charset="0"/>
              </a:rPr>
              <a:t>in one organization.</a:t>
            </a:r>
            <a:endParaRPr lang="en-029" sz="40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0" algn="l"/>
            <a:r>
              <a:rPr lang="en-CA" b="1" dirty="0" smtClean="0">
                <a:solidFill>
                  <a:srgbClr val="FF0000"/>
                </a:solidFill>
                <a:latin typeface="Times New Roman" pitchFamily="18" charset="0"/>
                <a:cs typeface="Times New Roman" pitchFamily="18" charset="0"/>
              </a:rPr>
              <a:t/>
            </a:r>
            <a:br>
              <a:rPr lang="en-CA" b="1" dirty="0" smtClean="0">
                <a:solidFill>
                  <a:srgbClr val="FF0000"/>
                </a:solidFill>
                <a:latin typeface="Times New Roman" pitchFamily="18" charset="0"/>
                <a:cs typeface="Times New Roman" pitchFamily="18" charset="0"/>
              </a:rPr>
            </a:br>
            <a:r>
              <a:rPr lang="en-CA" b="1" dirty="0" smtClean="0">
                <a:solidFill>
                  <a:srgbClr val="FF0000"/>
                </a:solidFill>
                <a:latin typeface="Times New Roman" pitchFamily="18" charset="0"/>
                <a:cs typeface="Times New Roman" pitchFamily="18" charset="0"/>
              </a:rPr>
              <a:t>MECHANISTIC AND ORGANIC</a:t>
            </a:r>
            <a:r>
              <a:rPr lang="en-029" b="1" dirty="0" smtClean="0">
                <a:solidFill>
                  <a:srgbClr val="FF0000"/>
                </a:solidFill>
                <a:latin typeface="Times New Roman" pitchFamily="18" charset="0"/>
                <a:cs typeface="Times New Roman" pitchFamily="18" charset="0"/>
              </a:rPr>
              <a:t/>
            </a:r>
            <a:br>
              <a:rPr lang="en-029" b="1" dirty="0" smtClean="0">
                <a:solidFill>
                  <a:srgbClr val="FF0000"/>
                </a:solidFill>
                <a:latin typeface="Times New Roman" pitchFamily="18" charset="0"/>
                <a:cs typeface="Times New Roman" pitchFamily="18" charset="0"/>
              </a:rPr>
            </a:br>
            <a:endParaRPr lang="en-029" b="1"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533400" y="1066800"/>
          <a:ext cx="8153399" cy="5334000"/>
        </p:xfrm>
        <a:graphic>
          <a:graphicData uri="http://schemas.openxmlformats.org/drawingml/2006/table">
            <a:tbl>
              <a:tblPr/>
              <a:tblGrid>
                <a:gridCol w="4076700"/>
                <a:gridCol w="4076699"/>
              </a:tblGrid>
              <a:tr h="463826">
                <a:tc>
                  <a:txBody>
                    <a:bodyPr/>
                    <a:lstStyle/>
                    <a:p>
                      <a:r>
                        <a:rPr lang="en-029" sz="2000" b="1" dirty="0">
                          <a:solidFill>
                            <a:srgbClr val="002060"/>
                          </a:solidFill>
                          <a:latin typeface="Times New Roman" pitchFamily="18" charset="0"/>
                          <a:cs typeface="Times New Roman" pitchFamily="18" charset="0"/>
                        </a:rPr>
                        <a:t>Mechanistic</a:t>
                      </a:r>
                    </a:p>
                  </a:txBody>
                  <a:tcPr marL="53256" marR="53256" marT="26628" marB="26628" anchor="ctr">
                    <a:lnL>
                      <a:noFill/>
                    </a:lnL>
                    <a:lnR>
                      <a:noFill/>
                    </a:lnR>
                    <a:lnT>
                      <a:noFill/>
                    </a:lnT>
                    <a:lnB>
                      <a:noFill/>
                    </a:lnB>
                  </a:tcPr>
                </a:tc>
                <a:tc>
                  <a:txBody>
                    <a:bodyPr/>
                    <a:lstStyle/>
                    <a:p>
                      <a:r>
                        <a:rPr lang="en-029" sz="2000" b="1">
                          <a:solidFill>
                            <a:srgbClr val="002060"/>
                          </a:solidFill>
                          <a:latin typeface="Times New Roman" pitchFamily="18" charset="0"/>
                          <a:cs typeface="Times New Roman" pitchFamily="18" charset="0"/>
                        </a:rPr>
                        <a:t>Organic</a:t>
                      </a:r>
                    </a:p>
                  </a:txBody>
                  <a:tcPr marL="53256" marR="53256" marT="26628" marB="26628" anchor="ctr">
                    <a:lnL>
                      <a:noFill/>
                    </a:lnL>
                    <a:lnR>
                      <a:noFill/>
                    </a:lnR>
                    <a:lnT>
                      <a:noFill/>
                    </a:lnT>
                    <a:lnB>
                      <a:noFill/>
                    </a:lnB>
                  </a:tcPr>
                </a:tc>
              </a:tr>
              <a:tr h="1159566">
                <a:tc>
                  <a:txBody>
                    <a:bodyPr/>
                    <a:lstStyle/>
                    <a:p>
                      <a:r>
                        <a:rPr lang="en-029" sz="2000" b="1" dirty="0">
                          <a:solidFill>
                            <a:srgbClr val="002060"/>
                          </a:solidFill>
                          <a:latin typeface="Times New Roman" pitchFamily="18" charset="0"/>
                          <a:cs typeface="Times New Roman" pitchFamily="18" charset="0"/>
                        </a:rPr>
                        <a:t>Individual specialization:</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Employees work separately</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and specialize in one task</a:t>
                      </a:r>
                    </a:p>
                  </a:txBody>
                  <a:tcPr marL="53256" marR="53256" marT="26628" marB="26628"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Joint Specialization:</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Employees work together and </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coordinate tasks</a:t>
                      </a:r>
                    </a:p>
                  </a:txBody>
                  <a:tcPr marL="53256" marR="53256" marT="26628" marB="26628" anchor="ctr">
                    <a:lnL>
                      <a:noFill/>
                    </a:lnL>
                    <a:lnR>
                      <a:noFill/>
                    </a:lnR>
                    <a:lnT>
                      <a:noFill/>
                    </a:lnT>
                    <a:lnB>
                      <a:noFill/>
                    </a:lnB>
                  </a:tcPr>
                </a:tc>
              </a:tr>
              <a:tr h="1855304">
                <a:tc>
                  <a:txBody>
                    <a:bodyPr/>
                    <a:lstStyle/>
                    <a:p>
                      <a:r>
                        <a:rPr lang="en-029" sz="2000" b="1" dirty="0">
                          <a:solidFill>
                            <a:srgbClr val="002060"/>
                          </a:solidFill>
                          <a:latin typeface="Times New Roman" pitchFamily="18" charset="0"/>
                          <a:cs typeface="Times New Roman" pitchFamily="18" charset="0"/>
                        </a:rPr>
                        <a:t>Simple integrating mechanisms:</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Hierarchy of authority well-defined</a:t>
                      </a:r>
                    </a:p>
                  </a:txBody>
                  <a:tcPr marL="53256" marR="53256" marT="26628" marB="26628"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Complex integrating mechanisms:</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task forces and teams are primary</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integrating mechanisms</a:t>
                      </a:r>
                    </a:p>
                  </a:txBody>
                  <a:tcPr marL="53256" marR="53256" marT="26628" marB="26628" anchor="ctr">
                    <a:lnL>
                      <a:noFill/>
                    </a:lnL>
                    <a:lnR>
                      <a:noFill/>
                    </a:lnR>
                    <a:lnT>
                      <a:noFill/>
                    </a:lnT>
                    <a:lnB>
                      <a:noFill/>
                    </a:lnB>
                  </a:tcPr>
                </a:tc>
              </a:tr>
              <a:tr h="1855304">
                <a:tc>
                  <a:txBody>
                    <a:bodyPr/>
                    <a:lstStyle/>
                    <a:p>
                      <a:r>
                        <a:rPr lang="en-029" sz="2000" b="1">
                          <a:solidFill>
                            <a:srgbClr val="002060"/>
                          </a:solidFill>
                          <a:latin typeface="Times New Roman" pitchFamily="18" charset="0"/>
                          <a:cs typeface="Times New Roman" pitchFamily="18" charset="0"/>
                        </a:rPr>
                        <a:t>Centralization:</a:t>
                      </a:r>
                      <a:br>
                        <a:rPr lang="en-029" sz="2000" b="1">
                          <a:solidFill>
                            <a:srgbClr val="002060"/>
                          </a:solidFill>
                          <a:latin typeface="Times New Roman" pitchFamily="18" charset="0"/>
                          <a:cs typeface="Times New Roman" pitchFamily="18" charset="0"/>
                        </a:rPr>
                      </a:br>
                      <a:r>
                        <a:rPr lang="en-029" sz="2000" b="1">
                          <a:solidFill>
                            <a:srgbClr val="002060"/>
                          </a:solidFill>
                          <a:latin typeface="Times New Roman" pitchFamily="18" charset="0"/>
                          <a:cs typeface="Times New Roman" pitchFamily="18" charset="0"/>
                        </a:rPr>
                        <a:t>Decision-making kept as high as possible.</a:t>
                      </a:r>
                      <a:br>
                        <a:rPr lang="en-029" sz="2000" b="1">
                          <a:solidFill>
                            <a:srgbClr val="002060"/>
                          </a:solidFill>
                          <a:latin typeface="Times New Roman" pitchFamily="18" charset="0"/>
                          <a:cs typeface="Times New Roman" pitchFamily="18" charset="0"/>
                        </a:rPr>
                      </a:br>
                      <a:r>
                        <a:rPr lang="en-029" sz="2000" b="1">
                          <a:solidFill>
                            <a:srgbClr val="002060"/>
                          </a:solidFill>
                          <a:latin typeface="Times New Roman" pitchFamily="18" charset="0"/>
                          <a:cs typeface="Times New Roman" pitchFamily="18" charset="0"/>
                        </a:rPr>
                        <a:t>Most communication is vertical.</a:t>
                      </a:r>
                    </a:p>
                  </a:txBody>
                  <a:tcPr marL="53256" marR="53256" marT="26628" marB="26628"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Decentralization:</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Authority to control tasks is delegated.</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Most communication lateral</a:t>
                      </a:r>
                    </a:p>
                  </a:txBody>
                  <a:tcPr marL="53256" marR="53256" marT="26628" marB="26628"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304800"/>
          <a:ext cx="8305800" cy="5812031"/>
        </p:xfrm>
        <a:graphic>
          <a:graphicData uri="http://schemas.openxmlformats.org/drawingml/2006/table">
            <a:tbl>
              <a:tblPr/>
              <a:tblGrid>
                <a:gridCol w="4152900"/>
                <a:gridCol w="4152900"/>
              </a:tblGrid>
              <a:tr h="1951872">
                <a:tc>
                  <a:txBody>
                    <a:bodyPr/>
                    <a:lstStyle/>
                    <a:p>
                      <a:r>
                        <a:rPr lang="en-029" sz="2000" b="1" dirty="0">
                          <a:solidFill>
                            <a:srgbClr val="002060"/>
                          </a:solidFill>
                          <a:latin typeface="Times New Roman" pitchFamily="18" charset="0"/>
                          <a:cs typeface="Times New Roman" pitchFamily="18" charset="0"/>
                        </a:rPr>
                        <a:t>Standardization:</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Extensive use made of rules &amp; </a:t>
                      </a:r>
                      <a:r>
                        <a:rPr lang="en-029" sz="2000" b="1" dirty="0" smtClean="0">
                          <a:solidFill>
                            <a:srgbClr val="002060"/>
                          </a:solidFill>
                          <a:latin typeface="Times New Roman" pitchFamily="18" charset="0"/>
                          <a:cs typeface="Times New Roman" pitchFamily="18" charset="0"/>
                        </a:rPr>
                        <a:t>Standard</a:t>
                      </a:r>
                      <a:r>
                        <a:rPr lang="en-029" sz="2000" b="1" baseline="0" dirty="0" smtClean="0">
                          <a:solidFill>
                            <a:srgbClr val="002060"/>
                          </a:solidFill>
                          <a:latin typeface="Times New Roman" pitchFamily="18" charset="0"/>
                          <a:cs typeface="Times New Roman" pitchFamily="18" charset="0"/>
                        </a:rPr>
                        <a:t> </a:t>
                      </a:r>
                      <a:r>
                        <a:rPr lang="en-029" sz="2000" b="1" dirty="0" smtClean="0">
                          <a:solidFill>
                            <a:srgbClr val="002060"/>
                          </a:solidFill>
                          <a:latin typeface="Times New Roman" pitchFamily="18" charset="0"/>
                          <a:cs typeface="Times New Roman" pitchFamily="18" charset="0"/>
                        </a:rPr>
                        <a:t>Operating </a:t>
                      </a:r>
                      <a:r>
                        <a:rPr lang="en-029" sz="2000" b="1" dirty="0">
                          <a:solidFill>
                            <a:srgbClr val="002060"/>
                          </a:solidFill>
                          <a:latin typeface="Times New Roman" pitchFamily="18" charset="0"/>
                          <a:cs typeface="Times New Roman" pitchFamily="18" charset="0"/>
                        </a:rPr>
                        <a:t>Procedures</a:t>
                      </a:r>
                    </a:p>
                  </a:txBody>
                  <a:tcPr marL="47625" marR="47625" marT="47625" marB="47625"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Mutual Adjustment:</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Face-to-face contact for coordination.</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Work process tends to be unpredictable</a:t>
                      </a:r>
                    </a:p>
                  </a:txBody>
                  <a:tcPr marL="47625" marR="47625" marT="47625" marB="47625" anchor="ctr">
                    <a:lnL>
                      <a:noFill/>
                    </a:lnL>
                    <a:lnR>
                      <a:noFill/>
                    </a:lnR>
                    <a:lnT>
                      <a:noFill/>
                    </a:lnT>
                    <a:lnB>
                      <a:noFill/>
                    </a:lnB>
                  </a:tcPr>
                </a:tc>
              </a:tr>
              <a:tr h="738532">
                <a:tc>
                  <a:txBody>
                    <a:bodyPr/>
                    <a:lstStyle/>
                    <a:p>
                      <a:r>
                        <a:rPr lang="en-029" sz="2000" b="1">
                          <a:solidFill>
                            <a:srgbClr val="002060"/>
                          </a:solidFill>
                          <a:latin typeface="Times New Roman" pitchFamily="18" charset="0"/>
                          <a:cs typeface="Times New Roman" pitchFamily="18" charset="0"/>
                        </a:rPr>
                        <a:t>Much written communication</a:t>
                      </a:r>
                    </a:p>
                  </a:txBody>
                  <a:tcPr marL="47625" marR="47625" marT="47625" marB="47625"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Much verbal communication</a:t>
                      </a:r>
                    </a:p>
                  </a:txBody>
                  <a:tcPr marL="47625" marR="47625" marT="47625" marB="47625" anchor="ctr">
                    <a:lnL>
                      <a:noFill/>
                    </a:lnL>
                    <a:lnR>
                      <a:noFill/>
                    </a:lnR>
                    <a:lnT>
                      <a:noFill/>
                    </a:lnT>
                    <a:lnB>
                      <a:noFill/>
                    </a:lnB>
                  </a:tcPr>
                </a:tc>
              </a:tr>
              <a:tr h="1286719">
                <a:tc>
                  <a:txBody>
                    <a:bodyPr/>
                    <a:lstStyle/>
                    <a:p>
                      <a:r>
                        <a:rPr lang="en-029" sz="2000" b="1" dirty="0">
                          <a:solidFill>
                            <a:srgbClr val="002060"/>
                          </a:solidFill>
                          <a:latin typeface="Times New Roman" pitchFamily="18" charset="0"/>
                          <a:cs typeface="Times New Roman" pitchFamily="18" charset="0"/>
                        </a:rPr>
                        <a:t>Informal status in org based on size of </a:t>
                      </a:r>
                      <a:r>
                        <a:rPr lang="en-029" sz="2000" b="1" dirty="0" smtClean="0">
                          <a:solidFill>
                            <a:srgbClr val="002060"/>
                          </a:solidFill>
                          <a:latin typeface="Times New Roman" pitchFamily="18" charset="0"/>
                          <a:cs typeface="Times New Roman" pitchFamily="18" charset="0"/>
                        </a:rPr>
                        <a:t>empire</a:t>
                      </a:r>
                      <a:endParaRPr lang="en-029" sz="2000" b="1" dirty="0">
                        <a:solidFill>
                          <a:srgbClr val="002060"/>
                        </a:solidFill>
                        <a:latin typeface="Times New Roman" pitchFamily="18" charset="0"/>
                        <a:cs typeface="Times New Roman" pitchFamily="18" charset="0"/>
                      </a:endParaRPr>
                    </a:p>
                  </a:txBody>
                  <a:tcPr marL="47625" marR="47625" marT="47625" marB="47625"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Informal status based on perceived </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brilliance</a:t>
                      </a:r>
                    </a:p>
                  </a:txBody>
                  <a:tcPr marL="47625" marR="47625" marT="47625" marB="47625" anchor="ctr">
                    <a:lnL>
                      <a:noFill/>
                    </a:lnL>
                    <a:lnR>
                      <a:noFill/>
                    </a:lnR>
                    <a:lnT>
                      <a:noFill/>
                    </a:lnT>
                    <a:lnB>
                      <a:noFill/>
                    </a:lnB>
                  </a:tcPr>
                </a:tc>
              </a:tr>
              <a:tr h="1834908">
                <a:tc>
                  <a:txBody>
                    <a:bodyPr/>
                    <a:lstStyle/>
                    <a:p>
                      <a:r>
                        <a:rPr lang="en-029" sz="2000" b="1" dirty="0">
                          <a:solidFill>
                            <a:srgbClr val="002060"/>
                          </a:solidFill>
                          <a:latin typeface="Times New Roman" pitchFamily="18" charset="0"/>
                          <a:cs typeface="Times New Roman" pitchFamily="18" charset="0"/>
                        </a:rPr>
                        <a:t>Organization is a network of positions, </a:t>
                      </a:r>
                      <a:r>
                        <a:rPr lang="en-029" sz="2000" b="1" dirty="0" smtClean="0">
                          <a:solidFill>
                            <a:srgbClr val="002060"/>
                          </a:solidFill>
                          <a:latin typeface="Times New Roman" pitchFamily="18" charset="0"/>
                          <a:cs typeface="Times New Roman" pitchFamily="18" charset="0"/>
                        </a:rPr>
                        <a:t>corresponding </a:t>
                      </a:r>
                      <a:r>
                        <a:rPr lang="en-029" sz="2000" b="1" dirty="0">
                          <a:solidFill>
                            <a:srgbClr val="002060"/>
                          </a:solidFill>
                          <a:latin typeface="Times New Roman" pitchFamily="18" charset="0"/>
                          <a:cs typeface="Times New Roman" pitchFamily="18" charset="0"/>
                        </a:rPr>
                        <a:t>to tasks. Typically each </a:t>
                      </a:r>
                      <a:br>
                        <a:rPr lang="en-029" sz="2000" b="1" dirty="0">
                          <a:solidFill>
                            <a:srgbClr val="002060"/>
                          </a:solidFill>
                          <a:latin typeface="Times New Roman" pitchFamily="18" charset="0"/>
                          <a:cs typeface="Times New Roman" pitchFamily="18" charset="0"/>
                        </a:rPr>
                      </a:br>
                      <a:r>
                        <a:rPr lang="en-029" sz="2000" b="1" dirty="0">
                          <a:solidFill>
                            <a:srgbClr val="002060"/>
                          </a:solidFill>
                          <a:latin typeface="Times New Roman" pitchFamily="18" charset="0"/>
                          <a:cs typeface="Times New Roman" pitchFamily="18" charset="0"/>
                        </a:rPr>
                        <a:t>person corresponds to one task</a:t>
                      </a:r>
                    </a:p>
                  </a:txBody>
                  <a:tcPr marL="47625" marR="47625" marT="47625" marB="47625" anchor="ctr">
                    <a:lnL>
                      <a:noFill/>
                    </a:lnL>
                    <a:lnR>
                      <a:noFill/>
                    </a:lnR>
                    <a:lnT>
                      <a:noFill/>
                    </a:lnT>
                    <a:lnB>
                      <a:noFill/>
                    </a:lnB>
                  </a:tcPr>
                </a:tc>
                <a:tc>
                  <a:txBody>
                    <a:bodyPr/>
                    <a:lstStyle/>
                    <a:p>
                      <a:r>
                        <a:rPr lang="en-029" sz="2000" b="1" dirty="0">
                          <a:solidFill>
                            <a:srgbClr val="002060"/>
                          </a:solidFill>
                          <a:latin typeface="Times New Roman" pitchFamily="18" charset="0"/>
                          <a:cs typeface="Times New Roman" pitchFamily="18" charset="0"/>
                        </a:rPr>
                        <a:t>Organization is network of persons </a:t>
                      </a:r>
                      <a:r>
                        <a:rPr lang="en-029" sz="2000" b="1" dirty="0" smtClean="0">
                          <a:solidFill>
                            <a:srgbClr val="002060"/>
                          </a:solidFill>
                          <a:latin typeface="Times New Roman" pitchFamily="18" charset="0"/>
                          <a:cs typeface="Times New Roman" pitchFamily="18" charset="0"/>
                        </a:rPr>
                        <a:t>or</a:t>
                      </a:r>
                      <a:r>
                        <a:rPr lang="en-029" sz="2000" b="1" baseline="0" dirty="0" smtClean="0">
                          <a:solidFill>
                            <a:srgbClr val="002060"/>
                          </a:solidFill>
                          <a:latin typeface="Times New Roman" pitchFamily="18" charset="0"/>
                          <a:cs typeface="Times New Roman" pitchFamily="18" charset="0"/>
                        </a:rPr>
                        <a:t> </a:t>
                      </a:r>
                      <a:r>
                        <a:rPr lang="en-029" sz="2000" b="1" dirty="0" smtClean="0">
                          <a:solidFill>
                            <a:srgbClr val="002060"/>
                          </a:solidFill>
                          <a:latin typeface="Times New Roman" pitchFamily="18" charset="0"/>
                          <a:cs typeface="Times New Roman" pitchFamily="18" charset="0"/>
                        </a:rPr>
                        <a:t>teams</a:t>
                      </a:r>
                      <a:r>
                        <a:rPr lang="en-029" sz="2000" b="1" dirty="0">
                          <a:solidFill>
                            <a:srgbClr val="002060"/>
                          </a:solidFill>
                          <a:latin typeface="Times New Roman" pitchFamily="18" charset="0"/>
                          <a:cs typeface="Times New Roman" pitchFamily="18" charset="0"/>
                        </a:rPr>
                        <a:t>. People work in different </a:t>
                      </a:r>
                      <a:r>
                        <a:rPr lang="en-029" sz="2000" b="1" dirty="0" smtClean="0">
                          <a:solidFill>
                            <a:srgbClr val="002060"/>
                          </a:solidFill>
                          <a:latin typeface="Times New Roman" pitchFamily="18" charset="0"/>
                          <a:cs typeface="Times New Roman" pitchFamily="18" charset="0"/>
                        </a:rPr>
                        <a:t>capacities</a:t>
                      </a:r>
                      <a:r>
                        <a:rPr lang="en-029" sz="2000" b="1" baseline="0" dirty="0" smtClean="0">
                          <a:solidFill>
                            <a:srgbClr val="002060"/>
                          </a:solidFill>
                          <a:latin typeface="Times New Roman" pitchFamily="18" charset="0"/>
                          <a:cs typeface="Times New Roman" pitchFamily="18" charset="0"/>
                        </a:rPr>
                        <a:t> </a:t>
                      </a:r>
                      <a:r>
                        <a:rPr lang="en-029" sz="2000" b="1" dirty="0" smtClean="0">
                          <a:solidFill>
                            <a:srgbClr val="002060"/>
                          </a:solidFill>
                          <a:latin typeface="Times New Roman" pitchFamily="18" charset="0"/>
                          <a:cs typeface="Times New Roman" pitchFamily="18" charset="0"/>
                        </a:rPr>
                        <a:t>simultaneously </a:t>
                      </a:r>
                      <a:r>
                        <a:rPr lang="en-029" sz="2000" b="1" dirty="0">
                          <a:solidFill>
                            <a:srgbClr val="002060"/>
                          </a:solidFill>
                          <a:latin typeface="Times New Roman" pitchFamily="18" charset="0"/>
                          <a:cs typeface="Times New Roman" pitchFamily="18" charset="0"/>
                        </a:rPr>
                        <a:t>and over time</a:t>
                      </a:r>
                    </a:p>
                  </a:txBody>
                  <a:tcPr marL="47625" marR="47625" marT="47625" marB="47625"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lvl="0" algn="l"/>
            <a:r>
              <a:rPr lang="en-CA" b="1" dirty="0" smtClean="0">
                <a:solidFill>
                  <a:srgbClr val="C00000"/>
                </a:solidFill>
                <a:latin typeface="Times New Roman" pitchFamily="18" charset="0"/>
                <a:cs typeface="Times New Roman" pitchFamily="18" charset="0"/>
              </a:rPr>
              <a:t/>
            </a:r>
            <a:br>
              <a:rPr lang="en-CA" b="1" dirty="0" smtClean="0">
                <a:solidFill>
                  <a:srgbClr val="C00000"/>
                </a:solidFill>
                <a:latin typeface="Times New Roman" pitchFamily="18" charset="0"/>
                <a:cs typeface="Times New Roman" pitchFamily="18" charset="0"/>
              </a:rPr>
            </a:br>
            <a:r>
              <a:rPr lang="en-CA" b="1" dirty="0" smtClean="0">
                <a:solidFill>
                  <a:srgbClr val="C00000"/>
                </a:solidFill>
                <a:latin typeface="Times New Roman" pitchFamily="18" charset="0"/>
                <a:cs typeface="Times New Roman" pitchFamily="18" charset="0"/>
              </a:rPr>
              <a:t>FORMAL AND INFORMAL ORGANIZATION STRUCTURES</a:t>
            </a:r>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a:buNone/>
            </a:pPr>
            <a:r>
              <a:rPr lang="en-US" sz="3600" b="1" dirty="0" smtClean="0">
                <a:solidFill>
                  <a:srgbClr val="002060"/>
                </a:solidFill>
                <a:latin typeface="Times New Roman" pitchFamily="18" charset="0"/>
                <a:cs typeface="Times New Roman" pitchFamily="18" charset="0"/>
              </a:rPr>
              <a:t>Managers have to deal with two</a:t>
            </a:r>
          </a:p>
          <a:p>
            <a:pPr>
              <a:buNone/>
            </a:pPr>
            <a:r>
              <a:rPr lang="en-US" sz="3600" b="1" dirty="0" smtClean="0">
                <a:solidFill>
                  <a:srgbClr val="002060"/>
                </a:solidFill>
                <a:latin typeface="Times New Roman" pitchFamily="18" charset="0"/>
                <a:cs typeface="Times New Roman" pitchFamily="18" charset="0"/>
              </a:rPr>
              <a:t>organizations. </a:t>
            </a:r>
          </a:p>
          <a:p>
            <a:pPr>
              <a:buNone/>
            </a:pPr>
            <a:r>
              <a:rPr lang="en-US" sz="3600" b="1" dirty="0" smtClean="0">
                <a:solidFill>
                  <a:srgbClr val="002060"/>
                </a:solidFill>
                <a:latin typeface="Times New Roman" pitchFamily="18" charset="0"/>
                <a:cs typeface="Times New Roman" pitchFamily="18" charset="0"/>
              </a:rPr>
              <a:t>They must deal with-one:</a:t>
            </a:r>
          </a:p>
          <a:p>
            <a:pPr>
              <a:buFont typeface="Wingdings" pitchFamily="2" charset="2"/>
              <a:buChar char="Ø"/>
            </a:pPr>
            <a:r>
              <a:rPr lang="en-US" sz="4400" b="1" dirty="0" smtClean="0">
                <a:solidFill>
                  <a:srgbClr val="002060"/>
                </a:solidFill>
                <a:latin typeface="Times New Roman" pitchFamily="18" charset="0"/>
                <a:cs typeface="Times New Roman" pitchFamily="18" charset="0"/>
              </a:rPr>
              <a:t>formal </a:t>
            </a:r>
          </a:p>
          <a:p>
            <a:pPr>
              <a:buFont typeface="Wingdings" pitchFamily="2" charset="2"/>
              <a:buChar char="Ø"/>
            </a:pPr>
            <a:r>
              <a:rPr lang="en-US" sz="4400" b="1" dirty="0" smtClean="0">
                <a:solidFill>
                  <a:srgbClr val="002060"/>
                </a:solidFill>
                <a:latin typeface="Times New Roman" pitchFamily="18" charset="0"/>
                <a:cs typeface="Times New Roman" pitchFamily="18" charset="0"/>
              </a:rPr>
              <a:t>informal</a:t>
            </a:r>
            <a:endParaRPr lang="en-029" sz="44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4400" b="1" dirty="0" smtClean="0">
                <a:solidFill>
                  <a:srgbClr val="C00000"/>
                </a:solidFill>
                <a:latin typeface="Times New Roman" pitchFamily="18" charset="0"/>
                <a:cs typeface="Times New Roman" pitchFamily="18" charset="0"/>
              </a:rPr>
              <a:t>The Formal Organization </a:t>
            </a:r>
            <a:r>
              <a:rPr lang="en-US" sz="4400" b="1" dirty="0" smtClean="0">
                <a:solidFill>
                  <a:srgbClr val="002060"/>
                </a:solidFill>
                <a:latin typeface="Times New Roman" pitchFamily="18" charset="0"/>
                <a:cs typeface="Times New Roman" pitchFamily="18" charset="0"/>
              </a:rPr>
              <a:t>is</a:t>
            </a:r>
          </a:p>
          <a:p>
            <a:pPr>
              <a:buNone/>
            </a:pPr>
            <a:r>
              <a:rPr lang="en-US" sz="4400" b="1" dirty="0" smtClean="0">
                <a:solidFill>
                  <a:srgbClr val="002060"/>
                </a:solidFill>
                <a:latin typeface="Times New Roman" pitchFamily="18" charset="0"/>
                <a:cs typeface="Times New Roman" pitchFamily="18" charset="0"/>
              </a:rPr>
              <a:t>usually delineated by an</a:t>
            </a:r>
          </a:p>
          <a:p>
            <a:pPr>
              <a:buNone/>
            </a:pPr>
            <a:r>
              <a:rPr lang="en-US" sz="4400" b="1" dirty="0" smtClean="0">
                <a:solidFill>
                  <a:srgbClr val="002060"/>
                </a:solidFill>
                <a:latin typeface="Times New Roman" pitchFamily="18" charset="0"/>
                <a:cs typeface="Times New Roman" pitchFamily="18" charset="0"/>
              </a:rPr>
              <a:t>organizational chart and job</a:t>
            </a:r>
          </a:p>
          <a:p>
            <a:pPr>
              <a:buNone/>
            </a:pPr>
            <a:r>
              <a:rPr lang="en-US" sz="4400" b="1" dirty="0" smtClean="0">
                <a:solidFill>
                  <a:srgbClr val="002060"/>
                </a:solidFill>
                <a:latin typeface="Times New Roman" pitchFamily="18" charset="0"/>
                <a:cs typeface="Times New Roman" pitchFamily="18" charset="0"/>
              </a:rPr>
              <a:t>descriptions. The official</a:t>
            </a:r>
          </a:p>
          <a:p>
            <a:pPr>
              <a:buNone/>
            </a:pPr>
            <a:r>
              <a:rPr lang="en-US" sz="4400" b="1" dirty="0" smtClean="0">
                <a:solidFill>
                  <a:srgbClr val="002060"/>
                </a:solidFill>
                <a:latin typeface="Times New Roman" pitchFamily="18" charset="0"/>
                <a:cs typeface="Times New Roman" pitchFamily="18" charset="0"/>
              </a:rPr>
              <a:t>reporting relationships are</a:t>
            </a:r>
          </a:p>
          <a:p>
            <a:pPr>
              <a:buNone/>
            </a:pPr>
            <a:r>
              <a:rPr lang="en-US" sz="4400" b="1" dirty="0" smtClean="0">
                <a:solidFill>
                  <a:srgbClr val="002060"/>
                </a:solidFill>
                <a:latin typeface="Times New Roman" pitchFamily="18" charset="0"/>
                <a:cs typeface="Times New Roman" pitchFamily="18" charset="0"/>
              </a:rPr>
              <a:t>clearly known to every manager.</a:t>
            </a:r>
            <a:endParaRPr lang="en-029" sz="44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1405</Words>
  <Application>Microsoft Office PowerPoint</Application>
  <PresentationFormat>On-screen Show (4:3)</PresentationFormat>
  <Paragraphs>172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UNIT FOUR</vt:lpstr>
      <vt:lpstr>WHAT IS AN ORGANIZATIONAL STRUCTURE?</vt:lpstr>
      <vt:lpstr>TYPES OF ORGANIZATIONAL STRUCTURES</vt:lpstr>
      <vt:lpstr>Slide 4</vt:lpstr>
      <vt:lpstr>Slide 5</vt:lpstr>
      <vt:lpstr> MECHANISTIC AND ORGANIC </vt:lpstr>
      <vt:lpstr>Slide 7</vt:lpstr>
      <vt:lpstr> FORMAL AND INFORMAL ORGANIZATION STRUCTURES </vt:lpstr>
      <vt:lpstr>Slide 9</vt:lpstr>
      <vt:lpstr>Slide 10</vt:lpstr>
      <vt:lpstr>CHARACTERISTICS INFORMAL ORGANIZATION  </vt:lpstr>
      <vt:lpstr>Slide 12</vt:lpstr>
      <vt:lpstr>Slide 13</vt:lpstr>
      <vt:lpstr> Formal organizational structures are categorized as: </vt:lpstr>
      <vt:lpstr>Slide 15</vt:lpstr>
      <vt:lpstr>LINE ORGANIZATIONAL STRUCTURE</vt:lpstr>
      <vt:lpstr>Slide 17</vt:lpstr>
      <vt:lpstr>Slide 18</vt:lpstr>
      <vt:lpstr>Slide 19</vt:lpstr>
      <vt:lpstr>Slide 20</vt:lpstr>
      <vt:lpstr> STAFF OR FUNCTIONAL AUTHORITY ORGANIZATIONAL STRUCTURE </vt:lpstr>
      <vt:lpstr>Slide 22</vt:lpstr>
      <vt:lpstr>LINE AND STAFF ORGANISATIONAL STRUCTURE:</vt:lpstr>
      <vt:lpstr>Slide 24</vt:lpstr>
      <vt:lpstr>Slide 25</vt:lpstr>
      <vt:lpstr> SOME DISADVANTAGES ARE: </vt:lpstr>
      <vt:lpstr> MATRIX ORGANIZATIONAL STRUCTURE: </vt:lpstr>
      <vt:lpstr>Slide 28</vt:lpstr>
      <vt:lpstr>Slide 29</vt:lpstr>
      <vt:lpstr>Slide 30</vt:lpstr>
      <vt:lpstr> FEATURES OF THE FORMAL ORGANIZATION </vt:lpstr>
      <vt:lpstr> TALL AND FLAT </vt:lpstr>
      <vt:lpstr>Slide 33</vt:lpstr>
      <vt:lpstr>Slide 34</vt:lpstr>
      <vt:lpstr>Slide 35</vt:lpstr>
      <vt:lpstr>Slide 36</vt:lpstr>
      <vt:lpstr> FLAT STRUCTURE PROS AND CONS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FOUR</dc:title>
  <dc:creator>kanderson</dc:creator>
  <cp:lastModifiedBy>kanderson</cp:lastModifiedBy>
  <cp:revision>85</cp:revision>
  <dcterms:created xsi:type="dcterms:W3CDTF">2014-10-29T06:18:04Z</dcterms:created>
  <dcterms:modified xsi:type="dcterms:W3CDTF">2014-11-12T13:59:24Z</dcterms:modified>
</cp:coreProperties>
</file>